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98" r:id="rId5"/>
    <p:sldId id="282" r:id="rId6"/>
    <p:sldId id="281" r:id="rId7"/>
    <p:sldId id="306" r:id="rId8"/>
    <p:sldId id="304" r:id="rId9"/>
    <p:sldId id="307" r:id="rId10"/>
    <p:sldId id="297" r:id="rId11"/>
  </p:sldIdLst>
  <p:sldSz cx="18288000" cy="10287000"/>
  <p:notesSz cx="6858000" cy="9144000"/>
  <p:embeddedFontLs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Bold" panose="00000800000000000000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Jd5xVbR+Gn57bi9avEVv6BOXT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8E6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C6977-A431-4457-8565-594CCB4B3200}">
  <a:tblStyle styleId="{659C6977-A431-4457-8565-594CCB4B32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3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39B6E-B333-41CA-B640-B770471929C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EE7CF1-C34C-4A44-A4C6-03C44DD1261F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b="1" dirty="0"/>
            <a:t>PRECATÓRIOS 2026</a:t>
          </a:r>
        </a:p>
        <a:p>
          <a:endParaRPr lang="pt-BR" b="1" dirty="0">
            <a:solidFill>
              <a:schemeClr val="bg1"/>
            </a:solidFill>
          </a:endParaRPr>
        </a:p>
        <a:p>
          <a:r>
            <a:rPr lang="pt-BR" b="1" dirty="0">
              <a:solidFill>
                <a:schemeClr val="bg1"/>
              </a:solidFill>
            </a:rPr>
            <a:t>R$ 7.613.095,39</a:t>
          </a:r>
        </a:p>
      </dgm:t>
    </dgm:pt>
    <dgm:pt modelId="{38B75765-A67F-4650-BA7E-A4591E1C317E}" type="parTrans" cxnId="{BA9AF1A9-A2F0-4002-985E-10E4CA35C780}">
      <dgm:prSet/>
      <dgm:spPr/>
      <dgm:t>
        <a:bodyPr/>
        <a:lstStyle/>
        <a:p>
          <a:endParaRPr lang="pt-BR"/>
        </a:p>
      </dgm:t>
    </dgm:pt>
    <dgm:pt modelId="{AF2B57D2-4C81-48B6-A8C6-E368A59439AE}" type="sibTrans" cxnId="{BA9AF1A9-A2F0-4002-985E-10E4CA35C780}">
      <dgm:prSet/>
      <dgm:spPr/>
      <dgm:t>
        <a:bodyPr/>
        <a:lstStyle/>
        <a:p>
          <a:endParaRPr lang="pt-BR"/>
        </a:p>
      </dgm:t>
    </dgm:pt>
    <dgm:pt modelId="{9D0C5CFF-4F8D-4F46-82C2-4250CED2C3D3}" type="pres">
      <dgm:prSet presAssocID="{38639B6E-B333-41CA-B640-B770471929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10DFFB-8727-4EBA-9548-7B4618D7754F}" type="pres">
      <dgm:prSet presAssocID="{EBEE7CF1-C34C-4A44-A4C6-03C44DD1261F}" presName="root1" presStyleCnt="0"/>
      <dgm:spPr/>
    </dgm:pt>
    <dgm:pt modelId="{D638A7FA-767F-41DD-A224-12AD6988827A}" type="pres">
      <dgm:prSet presAssocID="{EBEE7CF1-C34C-4A44-A4C6-03C44DD1261F}" presName="LevelOneTextNode" presStyleLbl="node0" presStyleIdx="0" presStyleCnt="1" custLinFactNeighborX="-1441" custLinFactNeighborY="-14340">
        <dgm:presLayoutVars>
          <dgm:chPref val="3"/>
        </dgm:presLayoutVars>
      </dgm:prSet>
      <dgm:spPr/>
    </dgm:pt>
    <dgm:pt modelId="{90C279BD-E067-451B-908D-00B94F19B630}" type="pres">
      <dgm:prSet presAssocID="{EBEE7CF1-C34C-4A44-A4C6-03C44DD1261F}" presName="level2hierChild" presStyleCnt="0"/>
      <dgm:spPr/>
    </dgm:pt>
  </dgm:ptLst>
  <dgm:cxnLst>
    <dgm:cxn modelId="{F9382F60-1D5A-4DA7-A2BE-708979577329}" type="presOf" srcId="{38639B6E-B333-41CA-B640-B770471929C8}" destId="{9D0C5CFF-4F8D-4F46-82C2-4250CED2C3D3}" srcOrd="0" destOrd="0" presId="urn:microsoft.com/office/officeart/2005/8/layout/hierarchy2"/>
    <dgm:cxn modelId="{4763D18A-D31D-4E2E-A1CD-82B20FDA540E}" type="presOf" srcId="{EBEE7CF1-C34C-4A44-A4C6-03C44DD1261F}" destId="{D638A7FA-767F-41DD-A224-12AD6988827A}" srcOrd="0" destOrd="0" presId="urn:microsoft.com/office/officeart/2005/8/layout/hierarchy2"/>
    <dgm:cxn modelId="{BA9AF1A9-A2F0-4002-985E-10E4CA35C780}" srcId="{38639B6E-B333-41CA-B640-B770471929C8}" destId="{EBEE7CF1-C34C-4A44-A4C6-03C44DD1261F}" srcOrd="0" destOrd="0" parTransId="{38B75765-A67F-4650-BA7E-A4591E1C317E}" sibTransId="{AF2B57D2-4C81-48B6-A8C6-E368A59439AE}"/>
    <dgm:cxn modelId="{100CA52D-27F5-4A6B-86A4-37E1859A8597}" type="presParOf" srcId="{9D0C5CFF-4F8D-4F46-82C2-4250CED2C3D3}" destId="{B610DFFB-8727-4EBA-9548-7B4618D7754F}" srcOrd="0" destOrd="0" presId="urn:microsoft.com/office/officeart/2005/8/layout/hierarchy2"/>
    <dgm:cxn modelId="{52EFA079-F957-4589-8B10-EFDA50E9C8FD}" type="presParOf" srcId="{B610DFFB-8727-4EBA-9548-7B4618D7754F}" destId="{D638A7FA-767F-41DD-A224-12AD6988827A}" srcOrd="0" destOrd="0" presId="urn:microsoft.com/office/officeart/2005/8/layout/hierarchy2"/>
    <dgm:cxn modelId="{1C9CE6C4-458E-4B70-A83B-8A47C1B4432B}" type="presParOf" srcId="{B610DFFB-8727-4EBA-9548-7B4618D7754F}" destId="{90C279BD-E067-451B-908D-00B94F19B6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39B6E-B333-41CA-B640-B770471929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6D8360-A3D1-4DB6-B7D6-AC108BF7A358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8CA8E6"/>
        </a:solidFill>
      </dgm:spPr>
      <dgm:t>
        <a:bodyPr/>
        <a:lstStyle/>
        <a:p>
          <a:r>
            <a:rPr lang="pt-BR" sz="96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67</a:t>
          </a:r>
        </a:p>
      </dgm:t>
    </dgm:pt>
    <dgm:pt modelId="{DA76D420-8A2A-41DF-8A69-4D1A621E6ECA}" type="sibTrans" cxnId="{6BB7D9B8-6F34-499C-8C55-E796805E90BF}">
      <dgm:prSet/>
      <dgm:spPr/>
      <dgm:t>
        <a:bodyPr/>
        <a:lstStyle/>
        <a:p>
          <a:endParaRPr lang="pt-BR"/>
        </a:p>
      </dgm:t>
    </dgm:pt>
    <dgm:pt modelId="{8B93139C-BD49-4533-B6B1-F3FEF8CC1166}" type="parTrans" cxnId="{6BB7D9B8-6F34-499C-8C55-E796805E90BF}">
      <dgm:prSet/>
      <dgm:spPr/>
      <dgm:t>
        <a:bodyPr/>
        <a:lstStyle/>
        <a:p>
          <a:endParaRPr lang="pt-BR"/>
        </a:p>
      </dgm:t>
    </dgm:pt>
    <dgm:pt modelId="{3D56969E-2B74-42EE-AA64-925393964F07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8CA8E6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endParaRPr lang="pt-BR" sz="21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Ministério Público</a:t>
          </a: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Federal</a:t>
          </a: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Tribunais de Justiça</a:t>
          </a: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Trib. De Contas/SP</a:t>
          </a: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do Trabalho</a:t>
          </a: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Delegacia</a:t>
          </a:r>
        </a:p>
        <a:p>
          <a:pPr algn="ctr">
            <a:buNone/>
          </a:pPr>
          <a:endParaRPr lang="pt-BR" sz="1700" b="1" dirty="0">
            <a:solidFill>
              <a:schemeClr val="bg1"/>
            </a:solidFill>
          </a:endParaRPr>
        </a:p>
      </dgm:t>
    </dgm:pt>
    <dgm:pt modelId="{C190DB19-385E-45AA-96A5-107E13D3787C}" type="sibTrans" cxnId="{47E8D807-3F2C-413A-93E0-4828CC01FEF2}">
      <dgm:prSet/>
      <dgm:spPr/>
      <dgm:t>
        <a:bodyPr/>
        <a:lstStyle/>
        <a:p>
          <a:endParaRPr lang="pt-BR"/>
        </a:p>
      </dgm:t>
    </dgm:pt>
    <dgm:pt modelId="{8EBC7915-8B4D-4779-863E-13C3A7E558E6}" type="parTrans" cxnId="{47E8D807-3F2C-413A-93E0-4828CC01FEF2}">
      <dgm:prSet/>
      <dgm:spPr/>
      <dgm:t>
        <a:bodyPr/>
        <a:lstStyle/>
        <a:p>
          <a:endParaRPr lang="pt-BR"/>
        </a:p>
      </dgm:t>
    </dgm:pt>
    <dgm:pt modelId="{293934E1-8E10-4AEC-B231-6D7413507710}" type="pres">
      <dgm:prSet presAssocID="{38639B6E-B333-41CA-B640-B77047192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586FD7-55C2-4245-A11B-182847ABBD53}" type="pres">
      <dgm:prSet presAssocID="{256D8360-A3D1-4DB6-B7D6-AC108BF7A358}" presName="hierRoot1" presStyleCnt="0"/>
      <dgm:spPr/>
    </dgm:pt>
    <dgm:pt modelId="{DADE13D4-6B14-472A-B143-FA1F7A5ABAF1}" type="pres">
      <dgm:prSet presAssocID="{256D8360-A3D1-4DB6-B7D6-AC108BF7A358}" presName="composite" presStyleCnt="0"/>
      <dgm:spPr/>
    </dgm:pt>
    <dgm:pt modelId="{FC2DFB88-0CB1-4EFF-A55D-6F6FCC73EB10}" type="pres">
      <dgm:prSet presAssocID="{256D8360-A3D1-4DB6-B7D6-AC108BF7A358}" presName="background" presStyleLbl="node0" presStyleIdx="0" presStyleCnt="1"/>
      <dgm:spPr>
        <a:solidFill>
          <a:schemeClr val="bg2">
            <a:lumMod val="75000"/>
          </a:schemeClr>
        </a:solidFill>
      </dgm:spPr>
    </dgm:pt>
    <dgm:pt modelId="{1EB9DFCE-158C-4867-945A-8FC0ECB08D07}" type="pres">
      <dgm:prSet presAssocID="{256D8360-A3D1-4DB6-B7D6-AC108BF7A358}" presName="text" presStyleLbl="fgAcc0" presStyleIdx="0" presStyleCnt="1">
        <dgm:presLayoutVars>
          <dgm:chPref val="3"/>
        </dgm:presLayoutVars>
      </dgm:prSet>
      <dgm:spPr/>
    </dgm:pt>
    <dgm:pt modelId="{B37647F2-D729-4956-ABBE-39215050CDA1}" type="pres">
      <dgm:prSet presAssocID="{256D8360-A3D1-4DB6-B7D6-AC108BF7A358}" presName="hierChild2" presStyleCnt="0"/>
      <dgm:spPr/>
    </dgm:pt>
    <dgm:pt modelId="{B668568B-703C-446E-8690-A3FE199121EA}" type="pres">
      <dgm:prSet presAssocID="{8EBC7915-8B4D-4779-863E-13C3A7E558E6}" presName="Name10" presStyleLbl="parChTrans1D2" presStyleIdx="0" presStyleCnt="1"/>
      <dgm:spPr/>
    </dgm:pt>
    <dgm:pt modelId="{B16CA196-0275-4285-8DC5-510D0A9923BF}" type="pres">
      <dgm:prSet presAssocID="{3D56969E-2B74-42EE-AA64-925393964F07}" presName="hierRoot2" presStyleCnt="0"/>
      <dgm:spPr/>
    </dgm:pt>
    <dgm:pt modelId="{77E47F13-BDA8-4A68-9199-ECA4305FCDBA}" type="pres">
      <dgm:prSet presAssocID="{3D56969E-2B74-42EE-AA64-925393964F07}" presName="composite2" presStyleCnt="0"/>
      <dgm:spPr/>
    </dgm:pt>
    <dgm:pt modelId="{2F3CBC5C-AF73-4354-BEC2-4E47C27545E3}" type="pres">
      <dgm:prSet presAssocID="{3D56969E-2B74-42EE-AA64-925393964F07}" presName="background2" presStyleLbl="node2" presStyleIdx="0" presStyleCnt="1"/>
      <dgm:spPr>
        <a:solidFill>
          <a:schemeClr val="bg2">
            <a:lumMod val="75000"/>
          </a:schemeClr>
        </a:solidFill>
      </dgm:spPr>
    </dgm:pt>
    <dgm:pt modelId="{97BF49D0-7778-404F-B2C1-9AAF5A4A1115}" type="pres">
      <dgm:prSet presAssocID="{3D56969E-2B74-42EE-AA64-925393964F07}" presName="text2" presStyleLbl="fgAcc2" presStyleIdx="0" presStyleCnt="1" custScaleY="107501">
        <dgm:presLayoutVars>
          <dgm:chPref val="3"/>
        </dgm:presLayoutVars>
      </dgm:prSet>
      <dgm:spPr/>
    </dgm:pt>
    <dgm:pt modelId="{11195BEC-CC2A-40FF-8067-B1B10764A67D}" type="pres">
      <dgm:prSet presAssocID="{3D56969E-2B74-42EE-AA64-925393964F07}" presName="hierChild3" presStyleCnt="0"/>
      <dgm:spPr/>
    </dgm:pt>
  </dgm:ptLst>
  <dgm:cxnLst>
    <dgm:cxn modelId="{47E8D807-3F2C-413A-93E0-4828CC01FEF2}" srcId="{256D8360-A3D1-4DB6-B7D6-AC108BF7A358}" destId="{3D56969E-2B74-42EE-AA64-925393964F07}" srcOrd="0" destOrd="0" parTransId="{8EBC7915-8B4D-4779-863E-13C3A7E558E6}" sibTransId="{C190DB19-385E-45AA-96A5-107E13D3787C}"/>
    <dgm:cxn modelId="{D6BA0518-C7F2-4CF0-BCDD-9930423998BE}" type="presOf" srcId="{3D56969E-2B74-42EE-AA64-925393964F07}" destId="{97BF49D0-7778-404F-B2C1-9AAF5A4A1115}" srcOrd="0" destOrd="0" presId="urn:microsoft.com/office/officeart/2005/8/layout/hierarchy1"/>
    <dgm:cxn modelId="{E0F1E63A-9976-49EF-BBCE-A7A26C1F4120}" type="presOf" srcId="{38639B6E-B333-41CA-B640-B770471929C8}" destId="{293934E1-8E10-4AEC-B231-6D7413507710}" srcOrd="0" destOrd="0" presId="urn:microsoft.com/office/officeart/2005/8/layout/hierarchy1"/>
    <dgm:cxn modelId="{7D8BF96C-8E41-4662-B192-09526950D3E4}" type="presOf" srcId="{8EBC7915-8B4D-4779-863E-13C3A7E558E6}" destId="{B668568B-703C-446E-8690-A3FE199121EA}" srcOrd="0" destOrd="0" presId="urn:microsoft.com/office/officeart/2005/8/layout/hierarchy1"/>
    <dgm:cxn modelId="{203F4BA4-893C-49CC-B53D-EB6CCBA04253}" type="presOf" srcId="{256D8360-A3D1-4DB6-B7D6-AC108BF7A358}" destId="{1EB9DFCE-158C-4867-945A-8FC0ECB08D07}" srcOrd="0" destOrd="0" presId="urn:microsoft.com/office/officeart/2005/8/layout/hierarchy1"/>
    <dgm:cxn modelId="{6BB7D9B8-6F34-499C-8C55-E796805E90BF}" srcId="{38639B6E-B333-41CA-B640-B770471929C8}" destId="{256D8360-A3D1-4DB6-B7D6-AC108BF7A358}" srcOrd="0" destOrd="0" parTransId="{8B93139C-BD49-4533-B6B1-F3FEF8CC1166}" sibTransId="{DA76D420-8A2A-41DF-8A69-4D1A621E6ECA}"/>
    <dgm:cxn modelId="{37FA37F6-77F0-4F80-8D71-4BFD4CA50B2C}" type="presParOf" srcId="{293934E1-8E10-4AEC-B231-6D7413507710}" destId="{F8586FD7-55C2-4245-A11B-182847ABBD53}" srcOrd="0" destOrd="0" presId="urn:microsoft.com/office/officeart/2005/8/layout/hierarchy1"/>
    <dgm:cxn modelId="{8DDBE0D8-6550-4434-9BCD-3F06262FFE53}" type="presParOf" srcId="{F8586FD7-55C2-4245-A11B-182847ABBD53}" destId="{DADE13D4-6B14-472A-B143-FA1F7A5ABAF1}" srcOrd="0" destOrd="0" presId="urn:microsoft.com/office/officeart/2005/8/layout/hierarchy1"/>
    <dgm:cxn modelId="{5338DC8B-7B70-4ADD-A4F2-2412C742195A}" type="presParOf" srcId="{DADE13D4-6B14-472A-B143-FA1F7A5ABAF1}" destId="{FC2DFB88-0CB1-4EFF-A55D-6F6FCC73EB10}" srcOrd="0" destOrd="0" presId="urn:microsoft.com/office/officeart/2005/8/layout/hierarchy1"/>
    <dgm:cxn modelId="{5E3692F6-D160-41E2-BFFA-237BD1DC56BB}" type="presParOf" srcId="{DADE13D4-6B14-472A-B143-FA1F7A5ABAF1}" destId="{1EB9DFCE-158C-4867-945A-8FC0ECB08D07}" srcOrd="1" destOrd="0" presId="urn:microsoft.com/office/officeart/2005/8/layout/hierarchy1"/>
    <dgm:cxn modelId="{5B365701-4E85-495B-8587-E5A95A637A6B}" type="presParOf" srcId="{F8586FD7-55C2-4245-A11B-182847ABBD53}" destId="{B37647F2-D729-4956-ABBE-39215050CDA1}" srcOrd="1" destOrd="0" presId="urn:microsoft.com/office/officeart/2005/8/layout/hierarchy1"/>
    <dgm:cxn modelId="{F2DB5A31-3737-4E68-B5E9-329BC7CB4441}" type="presParOf" srcId="{B37647F2-D729-4956-ABBE-39215050CDA1}" destId="{B668568B-703C-446E-8690-A3FE199121EA}" srcOrd="0" destOrd="0" presId="urn:microsoft.com/office/officeart/2005/8/layout/hierarchy1"/>
    <dgm:cxn modelId="{3E3B0A0B-AE2D-4F5C-86F4-3673D34E3A70}" type="presParOf" srcId="{B37647F2-D729-4956-ABBE-39215050CDA1}" destId="{B16CA196-0275-4285-8DC5-510D0A9923BF}" srcOrd="1" destOrd="0" presId="urn:microsoft.com/office/officeart/2005/8/layout/hierarchy1"/>
    <dgm:cxn modelId="{AA40718C-9B97-423A-BA39-0DF48C27588B}" type="presParOf" srcId="{B16CA196-0275-4285-8DC5-510D0A9923BF}" destId="{77E47F13-BDA8-4A68-9199-ECA4305FCDBA}" srcOrd="0" destOrd="0" presId="urn:microsoft.com/office/officeart/2005/8/layout/hierarchy1"/>
    <dgm:cxn modelId="{7F9DED1D-38EC-40F8-9E59-187AE313DBD3}" type="presParOf" srcId="{77E47F13-BDA8-4A68-9199-ECA4305FCDBA}" destId="{2F3CBC5C-AF73-4354-BEC2-4E47C27545E3}" srcOrd="0" destOrd="0" presId="urn:microsoft.com/office/officeart/2005/8/layout/hierarchy1"/>
    <dgm:cxn modelId="{0D893EBD-E29A-4D0E-866F-50A7FD5C0BDB}" type="presParOf" srcId="{77E47F13-BDA8-4A68-9199-ECA4305FCDBA}" destId="{97BF49D0-7778-404F-B2C1-9AAF5A4A1115}" srcOrd="1" destOrd="0" presId="urn:microsoft.com/office/officeart/2005/8/layout/hierarchy1"/>
    <dgm:cxn modelId="{453FBDC1-FC9B-49B8-9E8D-BADF1BFE6E36}" type="presParOf" srcId="{B16CA196-0275-4285-8DC5-510D0A9923BF}" destId="{11195BEC-CC2A-40FF-8067-B1B10764A6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A7FA-767F-41DD-A224-12AD6988827A}">
      <dsp:nvSpPr>
        <dsp:cNvPr id="0" name=""/>
        <dsp:cNvSpPr/>
      </dsp:nvSpPr>
      <dsp:spPr>
        <a:xfrm>
          <a:off x="0" y="0"/>
          <a:ext cx="11684002" cy="584200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kern="1200" dirty="0"/>
            <a:t>PRECATÓRIOS 2026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b="1" kern="1200" dirty="0">
            <a:solidFill>
              <a:schemeClr val="bg1"/>
            </a:solidFill>
          </a:endParaRP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kern="1200" dirty="0">
              <a:solidFill>
                <a:schemeClr val="bg1"/>
              </a:solidFill>
            </a:rPr>
            <a:t>R$ 7.613.095,39</a:t>
          </a:r>
        </a:p>
      </dsp:txBody>
      <dsp:txXfrm>
        <a:off x="171106" y="171106"/>
        <a:ext cx="11341790" cy="5499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8568B-703C-446E-8690-A3FE199121EA}">
      <dsp:nvSpPr>
        <dsp:cNvPr id="0" name=""/>
        <dsp:cNvSpPr/>
      </dsp:nvSpPr>
      <dsp:spPr>
        <a:xfrm>
          <a:off x="7896604" y="2924142"/>
          <a:ext cx="91440" cy="1336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DFB88-0CB1-4EFF-A55D-6F6FCC73EB10}">
      <dsp:nvSpPr>
        <dsp:cNvPr id="0" name=""/>
        <dsp:cNvSpPr/>
      </dsp:nvSpPr>
      <dsp:spPr>
        <a:xfrm>
          <a:off x="5643925" y="5176"/>
          <a:ext cx="4596797" cy="291896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DFCE-158C-4867-945A-8FC0ECB08D07}">
      <dsp:nvSpPr>
        <dsp:cNvPr id="0" name=""/>
        <dsp:cNvSpPr/>
      </dsp:nvSpPr>
      <dsp:spPr>
        <a:xfrm>
          <a:off x="6154680" y="490394"/>
          <a:ext cx="4596797" cy="2918966"/>
        </a:xfrm>
        <a:prstGeom prst="roundRect">
          <a:avLst>
            <a:gd name="adj" fmla="val 10000"/>
          </a:avLst>
        </a:prstGeom>
        <a:solidFill>
          <a:srgbClr val="8CA8E6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600" b="1" kern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67</a:t>
          </a:r>
        </a:p>
      </dsp:txBody>
      <dsp:txXfrm>
        <a:off x="6240174" y="575888"/>
        <a:ext cx="4425809" cy="2747978"/>
      </dsp:txXfrm>
    </dsp:sp>
    <dsp:sp modelId="{2F3CBC5C-AF73-4354-BEC2-4E47C27545E3}">
      <dsp:nvSpPr>
        <dsp:cNvPr id="0" name=""/>
        <dsp:cNvSpPr/>
      </dsp:nvSpPr>
      <dsp:spPr>
        <a:xfrm>
          <a:off x="5643925" y="4261044"/>
          <a:ext cx="4596797" cy="313791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F49D0-7778-404F-B2C1-9AAF5A4A1115}">
      <dsp:nvSpPr>
        <dsp:cNvPr id="0" name=""/>
        <dsp:cNvSpPr/>
      </dsp:nvSpPr>
      <dsp:spPr>
        <a:xfrm>
          <a:off x="6154680" y="4746262"/>
          <a:ext cx="4596797" cy="3137917"/>
        </a:xfrm>
        <a:prstGeom prst="roundRect">
          <a:avLst>
            <a:gd name="adj" fmla="val 10000"/>
          </a:avLst>
        </a:prstGeom>
        <a:solidFill>
          <a:srgbClr val="8CA8E6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pt-BR" sz="21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100" b="1" kern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Ministério Público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100" b="1" kern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Federal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100" b="1" kern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Tribunais de Justiça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100" b="1" kern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Trib. De Contas/SP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100" b="1" kern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do Trabalho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100" b="1" kern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Delegacia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b="1" kern="1200" dirty="0">
            <a:solidFill>
              <a:schemeClr val="bg1"/>
            </a:solidFill>
          </a:endParaRPr>
        </a:p>
      </dsp:txBody>
      <dsp:txXfrm>
        <a:off x="6246586" y="4838168"/>
        <a:ext cx="4412985" cy="295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1DD7ADF-C57D-9F25-FC59-3614D819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B862DC3E-71C9-0C8B-5401-72BD67F303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3C2BD69A-4DBE-CEB2-5DE9-615FCEC41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84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DE235D1-7869-2809-83B9-B9DF8E869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63A3F2B9-0BBA-EAC6-F825-55E95A2C29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88B0D665-1D98-6E74-08C0-5F8A95D72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36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A66CC29-D28A-283D-5E82-A92F1649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069AB371-3AE2-8DC2-1056-01CBF9ECF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7CD93F8F-676C-5A08-EB33-CCBA2F50EE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50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A66CC29-D28A-283D-5E82-A92F1649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069AB371-3AE2-8DC2-1056-01CBF9ECF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7CD93F8F-676C-5A08-EB33-CCBA2F50EE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71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4D873372-FB0F-6C49-53AD-3AE70864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6E7622F6-C3DE-DB25-9EC1-184BCD1BE5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288F4FDC-760F-2380-E59B-C9935FC5A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60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ocon.sp.gov.br/procon-sp-digital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-209281"/>
            <a:ext cx="18401287" cy="3146677"/>
            <a:chOff x="0" y="-38100"/>
            <a:chExt cx="4816593" cy="82365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816592" cy="785552"/>
            </a:xfrm>
            <a:custGeom>
              <a:avLst/>
              <a:gdLst/>
              <a:ahLst/>
              <a:cxnLst/>
              <a:rect l="l" t="t" r="r" b="b"/>
              <a:pathLst>
                <a:path w="4816592" h="785552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785552"/>
                  </a:lnTo>
                  <a:lnTo>
                    <a:pt x="0" y="785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4816593" cy="823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100" tIns="51100" rIns="51100" bIns="511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672A2DC-1B72-D79D-1DD3-110BCD20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3724"/>
            <a:ext cx="18401287" cy="103507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E30D54-CAD0-2CCA-077A-C5BAB6CB1D02}"/>
              </a:ext>
            </a:extLst>
          </p:cNvPr>
          <p:cNvSpPr txBox="1"/>
          <p:nvPr/>
        </p:nvSpPr>
        <p:spPr>
          <a:xfrm flipH="1">
            <a:off x="9026013" y="3281452"/>
            <a:ext cx="89227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pt-BR" sz="4000" b="1" dirty="0">
                <a:latin typeface="Poppins" panose="020B0604020202020204" charset="0"/>
                <a:cs typeface="Poppins" panose="020B0604020202020204" charset="0"/>
              </a:rPr>
              <a:t>SECRETARIA DE ASSUNTOS JURÍDICOS</a:t>
            </a:r>
          </a:p>
          <a:p>
            <a:endParaRPr lang="pt-B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50414D4F-B65B-AB32-A776-1D0B3275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14A58B63-EBD1-DBC0-63F3-F6DED0E505F0}"/>
              </a:ext>
            </a:extLst>
          </p:cNvPr>
          <p:cNvSpPr/>
          <p:nvPr/>
        </p:nvSpPr>
        <p:spPr>
          <a:xfrm>
            <a:off x="5812367" y="2156186"/>
            <a:ext cx="6663266" cy="2229547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F913E8-D10B-180E-9E45-29F61F056A03}"/>
              </a:ext>
            </a:extLst>
          </p:cNvPr>
          <p:cNvSpPr txBox="1"/>
          <p:nvPr/>
        </p:nvSpPr>
        <p:spPr>
          <a:xfrm>
            <a:off x="4572000" y="5276504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Obrigada!</a:t>
            </a:r>
          </a:p>
          <a:p>
            <a:pPr algn="ctr"/>
            <a:b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</a:br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Pamela Guedes de Lima                                                                        </a:t>
            </a:r>
          </a:p>
          <a:p>
            <a:pPr algn="ctr"/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Secretária de Assuntos Jurídicos - SAJ</a:t>
            </a:r>
          </a:p>
        </p:txBody>
      </p:sp>
    </p:spTree>
    <p:extLst>
      <p:ext uri="{BB962C8B-B14F-4D97-AF65-F5344CB8AC3E}">
        <p14:creationId xmlns:p14="http://schemas.microsoft.com/office/powerpoint/2010/main" val="322730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659990" y="681450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95" name="Google Shape;95;p2"/>
          <p:cNvSpPr txBox="1"/>
          <p:nvPr/>
        </p:nvSpPr>
        <p:spPr>
          <a:xfrm>
            <a:off x="5816294" y="815129"/>
            <a:ext cx="10418700" cy="11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PRECATÓRIOS</a:t>
            </a:r>
            <a:r>
              <a:rPr lang="en-US" sz="3699" b="1" i="0" u="sng" strike="noStrike" cap="none" dirty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u="sng" dirty="0">
              <a:solidFill>
                <a:srgbClr val="FF6600"/>
              </a:solidFill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45BA87AA-B190-C020-7185-2A5A4EA723D7}"/>
              </a:ext>
            </a:extLst>
          </p:cNvPr>
          <p:cNvSpPr txBox="1">
            <a:spLocks/>
          </p:cNvSpPr>
          <p:nvPr/>
        </p:nvSpPr>
        <p:spPr>
          <a:xfrm>
            <a:off x="6905265" y="2329482"/>
            <a:ext cx="11106287" cy="748132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pt-BR" sz="36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Emenda Constitucional nº 136/2025, de 09 de setembro de 2025 </a:t>
            </a:r>
          </a:p>
          <a:p>
            <a:pPr algn="just">
              <a:buClrTx/>
              <a:buFontTx/>
              <a:buNone/>
              <a:defRPr/>
            </a:pP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r>
              <a:rPr lang="pt-BR" sz="36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§23, do art. 100 da CF – </a:t>
            </a:r>
            <a:r>
              <a:rPr lang="pt-BR" sz="28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Pagamento de precatórios de forma escalona de acordo com a RCL da entidade devedora, apurada no exercício anterior.</a:t>
            </a:r>
          </a:p>
          <a:p>
            <a:pPr algn="just">
              <a:buClrTx/>
              <a:buFontTx/>
              <a:buNone/>
              <a:defRPr/>
            </a:pPr>
            <a:endParaRPr lang="pt-BR" sz="28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9D7A8F-7D5E-3D59-8AA0-908060D7E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02958"/>
            <a:ext cx="6638281" cy="7202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>
            <a:off x="539186" y="457201"/>
            <a:ext cx="4117481" cy="1236456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B5FE71B9-9E2A-157E-3906-D1900704AD33}"/>
              </a:ext>
            </a:extLst>
          </p:cNvPr>
          <p:cNvSpPr txBox="1"/>
          <p:nvPr/>
        </p:nvSpPr>
        <p:spPr>
          <a:xfrm>
            <a:off x="3432687" y="906068"/>
            <a:ext cx="14855313" cy="7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5" b="1" i="0" u="none" strike="noStrike" cap="none" dirty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lang="en-US" sz="4195" b="1" i="0" u="sng" strike="noStrike" cap="none" dirty="0">
              <a:solidFill>
                <a:srgbClr val="FF66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2F8EFD-12BD-DF68-D0AD-5A882592B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57355"/>
              </p:ext>
            </p:extLst>
          </p:nvPr>
        </p:nvGraphicFramePr>
        <p:xfrm>
          <a:off x="4064000" y="2980266"/>
          <a:ext cx="11921068" cy="584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D033AB28-1251-02ED-6743-10BB65BA2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1B58CFB5-C164-F1F4-62A2-FD020D68B124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D01BFC4-7F77-035D-0050-B1209B9806FC}"/>
              </a:ext>
            </a:extLst>
          </p:cNvPr>
          <p:cNvSpPr txBox="1">
            <a:spLocks/>
          </p:cNvSpPr>
          <p:nvPr/>
        </p:nvSpPr>
        <p:spPr>
          <a:xfrm>
            <a:off x="7314334" y="2400300"/>
            <a:ext cx="10697218" cy="77597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400" b="1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RPV - Requisição de Pequeno Valor</a:t>
            </a:r>
          </a:p>
          <a:p>
            <a:pPr algn="just">
              <a:buClrTx/>
              <a:buFontTx/>
              <a:buNone/>
              <a:defRPr/>
            </a:pPr>
            <a:endParaRPr lang="pt-BR" sz="4000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endParaRPr lang="pt-BR" sz="3600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r>
              <a:rPr lang="pt-BR" sz="3600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Prazo de pagamento - </a:t>
            </a:r>
            <a:r>
              <a:rPr lang="pt-BR" sz="36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60 dias</a:t>
            </a:r>
          </a:p>
          <a:p>
            <a:pPr algn="just">
              <a:buClrTx/>
              <a:buFontTx/>
              <a:buNone/>
              <a:defRPr/>
            </a:pP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endParaRPr lang="pt-BR" sz="3600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endParaRPr lang="pt-BR" sz="3600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9530109-0B79-B0EB-EC24-36FC0B487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17" y="2067791"/>
            <a:ext cx="7314335" cy="7886700"/>
          </a:xfrm>
          <a:prstGeom prst="rect">
            <a:avLst/>
          </a:prstGeom>
        </p:spPr>
      </p:pic>
      <p:sp>
        <p:nvSpPr>
          <p:cNvPr id="2" name="Retângulo Arredondado 1"/>
          <p:cNvSpPr/>
          <p:nvPr/>
        </p:nvSpPr>
        <p:spPr>
          <a:xfrm>
            <a:off x="9077498" y="6051665"/>
            <a:ext cx="7198822" cy="23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dirty="0"/>
              <a:t>R$ 338.900,19</a:t>
            </a:r>
          </a:p>
        </p:txBody>
      </p:sp>
    </p:spTree>
    <p:extLst>
      <p:ext uri="{BB962C8B-B14F-4D97-AF65-F5344CB8AC3E}">
        <p14:creationId xmlns:p14="http://schemas.microsoft.com/office/powerpoint/2010/main" val="166407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4599BE1B-D412-3A30-9458-68CC183F2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7FF88921-89A2-52E8-2D5D-FCBD3F111AC2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27C74A2D-5E6F-6D90-6C95-D1B8EFE409A6}"/>
              </a:ext>
            </a:extLst>
          </p:cNvPr>
          <p:cNvSpPr txBox="1"/>
          <p:nvPr/>
        </p:nvSpPr>
        <p:spPr>
          <a:xfrm>
            <a:off x="1824498" y="628181"/>
            <a:ext cx="14639004" cy="11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OFÍCIOS</a:t>
            </a:r>
            <a:r>
              <a:rPr lang="en-US" sz="4195" b="1" i="0" u="sng" strike="noStrike" cap="none" dirty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90094E7-ECBE-BE0B-3025-5F3D376DE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638818"/>
              </p:ext>
            </p:extLst>
          </p:nvPr>
        </p:nvGraphicFramePr>
        <p:xfrm>
          <a:off x="850605" y="2020186"/>
          <a:ext cx="16395404" cy="788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752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395462D1-11F0-B33F-0E79-E37D5699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BE54DC09-0426-E280-CAF2-A9A3AAA3229A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562E906D-3E79-788C-BDD0-35BE8D19C566}"/>
              </a:ext>
            </a:extLst>
          </p:cNvPr>
          <p:cNvSpPr txBox="1"/>
          <p:nvPr/>
        </p:nvSpPr>
        <p:spPr>
          <a:xfrm>
            <a:off x="1824498" y="796544"/>
            <a:ext cx="14639004" cy="7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5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PROCON - SP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55E5D7-7103-E7D1-EEBD-D6E4831B5EB9}"/>
              </a:ext>
            </a:extLst>
          </p:cNvPr>
          <p:cNvSpPr txBox="1"/>
          <p:nvPr/>
        </p:nvSpPr>
        <p:spPr>
          <a:xfrm>
            <a:off x="1105786" y="2466753"/>
            <a:ext cx="15332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Responsável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: Maria Cristina </a:t>
            </a:r>
            <a:r>
              <a:rPr lang="pt-BR" sz="3200" dirty="0" err="1">
                <a:latin typeface="Poppins" panose="020B0604020202020204" charset="0"/>
                <a:cs typeface="Poppins" panose="020B0604020202020204" charset="0"/>
              </a:rPr>
              <a:t>Pauly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 de Andrade</a:t>
            </a:r>
            <a:br>
              <a:rPr lang="pt-BR" sz="3200" dirty="0">
                <a:latin typeface="Poppins" panose="020B0604020202020204" charset="0"/>
                <a:cs typeface="Poppins" panose="020B0604020202020204" charset="0"/>
              </a:rPr>
            </a:br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Endereço: 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Rua Itapiru, nº 983 (Atende Fácil) – Bela Vista, Salto/SP</a:t>
            </a:r>
            <a:br>
              <a:rPr lang="pt-BR" sz="3200" dirty="0">
                <a:latin typeface="Poppins" panose="020B0604020202020204" charset="0"/>
                <a:cs typeface="Poppins" panose="020B0604020202020204" charset="0"/>
              </a:rPr>
            </a:br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E-mail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: procon@salto.sp.gov.br (somente para dúvidas)</a:t>
            </a:r>
            <a:br>
              <a:rPr lang="pt-BR" sz="3200" dirty="0">
                <a:latin typeface="Poppins" panose="020B0604020202020204" charset="0"/>
                <a:cs typeface="Poppins" panose="020B0604020202020204" charset="0"/>
              </a:rPr>
            </a:br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Atendimento: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 de segunda à quinta-feira, das 8h às 17h e às sextas-feiras, das 09h30 às 17h </a:t>
            </a:r>
          </a:p>
          <a:p>
            <a:endParaRPr lang="pt-BR" sz="3200" dirty="0">
              <a:latin typeface="Poppins" panose="020B0604020202020204" charset="0"/>
              <a:cs typeface="Poppins" panose="020B0604020202020204" charset="0"/>
            </a:endParaRPr>
          </a:p>
          <a:p>
            <a:endParaRPr lang="pt-BR" sz="3200" dirty="0">
              <a:latin typeface="Poppins" panose="020B0604020202020204" charset="0"/>
              <a:cs typeface="Poppins" panose="020B0604020202020204" charset="0"/>
            </a:endParaRPr>
          </a:p>
          <a:p>
            <a:endParaRPr lang="pt-BR" sz="3200" dirty="0">
              <a:latin typeface="Poppins" panose="020B0604020202020204" charset="0"/>
              <a:cs typeface="Poppins" panose="020B0604020202020204" charset="0"/>
            </a:endParaRPr>
          </a:p>
          <a:p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PROCON DIGITAL - 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  <a:hlinkClick r:id="rId4"/>
              </a:rPr>
              <a:t>https://www.procon.sp.gov.br/procon-sp-digital/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1290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F7EB1D-946A-4C42-BDC3-95ABA4380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7987" y="2690446"/>
            <a:ext cx="13271424" cy="9784965"/>
          </a:xfrm>
        </p:spPr>
        <p:txBody>
          <a:bodyPr>
            <a:normAutofit/>
          </a:bodyPr>
          <a:lstStyle/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Poppins" panose="020B0604020202020204" charset="0"/>
              <a:ea typeface="Poppins Bold"/>
              <a:cs typeface="Poppins" panose="020B0604020202020204" charset="0"/>
              <a:sym typeface="Poppins Bold"/>
            </a:endParaRP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Poppins" panose="020B0604020202020204" charset="0"/>
              <a:ea typeface="Poppins Bold"/>
              <a:cs typeface="Poppins" panose="020B0604020202020204" charset="0"/>
              <a:sym typeface="Poppins Bold"/>
            </a:endParaRP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564</a:t>
            </a: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Poppins" panose="020B0604020202020204" charset="0"/>
              <a:ea typeface="Poppins Bold"/>
              <a:cs typeface="Poppins" panose="020B0604020202020204" charset="0"/>
              <a:sym typeface="Poppins Bold"/>
            </a:endParaRP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Poppins" panose="020B0604020202020204" charset="0"/>
              <a:ea typeface="Poppins Bold"/>
              <a:cs typeface="Poppins" panose="020B0604020202020204" charset="0"/>
              <a:sym typeface="Poppins Bold"/>
            </a:endParaRP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Poppins" panose="020B0604020202020204" charset="0"/>
              <a:ea typeface="Poppins Bold"/>
              <a:cs typeface="Poppins" panose="020B0604020202020204" charset="0"/>
              <a:sym typeface="Poppins Bold"/>
            </a:endParaRP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Atendimentos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CIP – Carta de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Informações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Preliminares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– 512</a:t>
            </a: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Poppins" panose="020B0604020202020204" charset="0"/>
              <a:ea typeface="Poppins Bold"/>
              <a:cs typeface="Poppins" panose="020B0604020202020204" charset="0"/>
              <a:sym typeface="Poppins Bold"/>
            </a:endParaRPr>
          </a:p>
          <a:p>
            <a:pPr marL="651510" lvl="1" indent="-4572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Abertura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direta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de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Reclamação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– 38</a:t>
            </a:r>
          </a:p>
          <a:p>
            <a:pPr marL="194310" lvl="1" indent="0">
              <a:lnSpc>
                <a:spcPts val="2520"/>
              </a:lnSpc>
              <a:buNone/>
            </a:pPr>
            <a:endParaRPr lang="en-US" sz="3200" dirty="0">
              <a:solidFill>
                <a:schemeClr val="bg2"/>
              </a:solidFill>
              <a:latin typeface="Poppins" panose="020B0604020202020204" charset="0"/>
              <a:ea typeface="Poppins Bold"/>
              <a:cs typeface="Poppins" panose="020B0604020202020204" charset="0"/>
              <a:sym typeface="Poppins Bold"/>
            </a:endParaRPr>
          </a:p>
          <a:p>
            <a:pPr marL="194310" lvl="1" indent="0">
              <a:lnSpc>
                <a:spcPts val="2520"/>
              </a:lnSpc>
              <a:buNone/>
            </a:pP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  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Consultas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- 14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BF21261-A226-48A1-AB5F-35B9756DA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6785" y="805961"/>
            <a:ext cx="82296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b="1" u="sng" dirty="0">
                <a:solidFill>
                  <a:srgbClr val="8CA8E6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ATENDIMENTOS PROCON 2026</a:t>
            </a:r>
          </a:p>
        </p:txBody>
      </p:sp>
    </p:spTree>
    <p:extLst>
      <p:ext uri="{BB962C8B-B14F-4D97-AF65-F5344CB8AC3E}">
        <p14:creationId xmlns:p14="http://schemas.microsoft.com/office/powerpoint/2010/main" val="233855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395462D1-11F0-B33F-0E79-E37D5699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BE54DC09-0426-E280-CAF2-A9A3AAA3229A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562E906D-3E79-788C-BDD0-35BE8D19C566}"/>
              </a:ext>
            </a:extLst>
          </p:cNvPr>
          <p:cNvSpPr txBox="1"/>
          <p:nvPr/>
        </p:nvSpPr>
        <p:spPr>
          <a:xfrm>
            <a:off x="2339380" y="749460"/>
            <a:ext cx="14639004" cy="7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5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DEMANDAS PROCON 2026</a:t>
            </a:r>
          </a:p>
        </p:txBody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E1E271A8-1042-41B3-BA2A-6A438CD991AF}"/>
              </a:ext>
            </a:extLst>
          </p:cNvPr>
          <p:cNvGrpSpPr/>
          <p:nvPr/>
        </p:nvGrpSpPr>
        <p:grpSpPr>
          <a:xfrm rot="-5400000">
            <a:off x="1322230" y="-5121849"/>
            <a:ext cx="8154530" cy="20414581"/>
            <a:chOff x="-328570" y="-114300"/>
            <a:chExt cx="2275698" cy="2883531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F0672C57-A827-4676-9442-79F3DAD6ED0D}"/>
                </a:ext>
              </a:extLst>
            </p:cNvPr>
            <p:cNvSpPr/>
            <p:nvPr/>
          </p:nvSpPr>
          <p:spPr>
            <a:xfrm>
              <a:off x="-328570" y="915011"/>
              <a:ext cx="2061408" cy="1854220"/>
            </a:xfrm>
            <a:custGeom>
              <a:avLst/>
              <a:gdLst/>
              <a:ahLst/>
              <a:cxnLst/>
              <a:rect l="l" t="t" r="r" b="b"/>
              <a:pathLst>
                <a:path w="1947128" h="1277925">
                  <a:moveTo>
                    <a:pt x="17802" y="0"/>
                  </a:moveTo>
                  <a:lnTo>
                    <a:pt x="1929326" y="0"/>
                  </a:lnTo>
                  <a:cubicBezTo>
                    <a:pt x="1934047" y="0"/>
                    <a:pt x="1938575" y="1876"/>
                    <a:pt x="1941914" y="5214"/>
                  </a:cubicBezTo>
                  <a:cubicBezTo>
                    <a:pt x="1945253" y="8553"/>
                    <a:pt x="1947128" y="13081"/>
                    <a:pt x="1947128" y="17802"/>
                  </a:cubicBezTo>
                  <a:lnTo>
                    <a:pt x="1947128" y="1260123"/>
                  </a:lnTo>
                  <a:cubicBezTo>
                    <a:pt x="1947128" y="1264845"/>
                    <a:pt x="1945253" y="1269373"/>
                    <a:pt x="1941914" y="1272711"/>
                  </a:cubicBezTo>
                  <a:cubicBezTo>
                    <a:pt x="1938575" y="1276050"/>
                    <a:pt x="1934047" y="1277925"/>
                    <a:pt x="1929326" y="1277925"/>
                  </a:cubicBezTo>
                  <a:lnTo>
                    <a:pt x="17802" y="1277925"/>
                  </a:lnTo>
                  <a:cubicBezTo>
                    <a:pt x="13081" y="1277925"/>
                    <a:pt x="8553" y="1276050"/>
                    <a:pt x="5214" y="1272711"/>
                  </a:cubicBezTo>
                  <a:cubicBezTo>
                    <a:pt x="1876" y="1269373"/>
                    <a:pt x="0" y="1264845"/>
                    <a:pt x="0" y="1260123"/>
                  </a:cubicBezTo>
                  <a:lnTo>
                    <a:pt x="0" y="17802"/>
                  </a:lnTo>
                  <a:cubicBezTo>
                    <a:pt x="0" y="13081"/>
                    <a:pt x="1876" y="8553"/>
                    <a:pt x="5214" y="5214"/>
                  </a:cubicBezTo>
                  <a:cubicBezTo>
                    <a:pt x="8553" y="1876"/>
                    <a:pt x="13081" y="0"/>
                    <a:pt x="17802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CE788930-7C14-4614-B1D7-B3F43F49BAF6}"/>
                </a:ext>
              </a:extLst>
            </p:cNvPr>
            <p:cNvSpPr txBox="1"/>
            <p:nvPr/>
          </p:nvSpPr>
          <p:spPr>
            <a:xfrm>
              <a:off x="0" y="-114300"/>
              <a:ext cx="1947128" cy="1392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00310B41-B97F-4F68-803A-6A4110016769}"/>
              </a:ext>
            </a:extLst>
          </p:cNvPr>
          <p:cNvSpPr txBox="1"/>
          <p:nvPr/>
        </p:nvSpPr>
        <p:spPr>
          <a:xfrm>
            <a:off x="2821386" y="2084493"/>
            <a:ext cx="4454768" cy="4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PRINCIPAIS RECLAMAÇÕES</a:t>
            </a:r>
          </a:p>
        </p:txBody>
      </p:sp>
      <p:sp>
        <p:nvSpPr>
          <p:cNvPr id="32" name="AutoShape 11">
            <a:extLst>
              <a:ext uri="{FF2B5EF4-FFF2-40B4-BE49-F238E27FC236}">
                <a16:creationId xmlns:a16="http://schemas.microsoft.com/office/drawing/2014/main" id="{46D74DD1-FDAC-4A30-AD4F-05C59FA89483}"/>
              </a:ext>
            </a:extLst>
          </p:cNvPr>
          <p:cNvSpPr/>
          <p:nvPr/>
        </p:nvSpPr>
        <p:spPr>
          <a:xfrm>
            <a:off x="1219954" y="2592100"/>
            <a:ext cx="346957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021315" y="3320495"/>
            <a:ext cx="96187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Instituições bancárias;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Telefonia;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Varejo em geral;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Curiosidade: 07 - convênio médico e/ou odontológico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712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471" y="673649"/>
            <a:ext cx="15353607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b="1" u="sng" dirty="0">
                <a:solidFill>
                  <a:srgbClr val="FF0000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BATE PAPO – PROCON e AÇÃO SOCIAL - IDOSOS</a:t>
            </a:r>
            <a:br>
              <a:rPr lang="en-US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endParaRPr lang="pt-B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99" y="2115589"/>
            <a:ext cx="10781607" cy="5764876"/>
          </a:xfrm>
        </p:spPr>
        <p:txBody>
          <a:bodyPr/>
          <a:lstStyle/>
          <a:p>
            <a:r>
              <a:rPr lang="pt-BR" dirty="0"/>
              <a:t>Palestra 10 de abril de 2026</a:t>
            </a:r>
          </a:p>
          <a:p>
            <a:r>
              <a:rPr lang="pt-BR" dirty="0"/>
              <a:t>CCI – Centro de Convivência da Pessoa Idosos </a:t>
            </a:r>
          </a:p>
          <a:p>
            <a:r>
              <a:rPr lang="pt-BR" dirty="0"/>
              <a:t>Palestrante – Sérgio José dos Reis – Representante Procon Sorocaba/SP.</a:t>
            </a:r>
          </a:p>
          <a:p>
            <a:r>
              <a:rPr lang="pt-BR" dirty="0"/>
              <a:t>Empréstimos consignados; prevenção de golpes e fraudes;</a:t>
            </a:r>
          </a:p>
          <a:p>
            <a:r>
              <a:rPr lang="pt-BR" dirty="0"/>
              <a:t>Direitos do consumidor;</a:t>
            </a:r>
          </a:p>
          <a:p>
            <a:r>
              <a:rPr lang="pt-BR" dirty="0"/>
              <a:t>Esclarecimento de dúvidas;</a:t>
            </a:r>
          </a:p>
        </p:txBody>
      </p:sp>
      <p:pic>
        <p:nvPicPr>
          <p:cNvPr id="1026" name="Picture 2" descr="image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280" y="5990245"/>
            <a:ext cx="4242015" cy="4234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27" y="6195679"/>
            <a:ext cx="4183579" cy="409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279" y="1816649"/>
            <a:ext cx="4093527" cy="3960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288</Words>
  <Application>Microsoft Office PowerPoint</Application>
  <PresentationFormat>Personalizar</PresentationFormat>
  <Paragraphs>63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Poppins</vt:lpstr>
      <vt:lpstr>Arial</vt:lpstr>
      <vt:lpstr>Calibri</vt:lpstr>
      <vt:lpstr>Poppins Bold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ATENDIMENTOS PROCON 2026</vt:lpstr>
      <vt:lpstr>Apresentação do PowerPoint</vt:lpstr>
      <vt:lpstr> BATE PAPO – PROCON e AÇÃO SOCIAL - IDOSOS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ELIANE PASTORELLO</dc:creator>
  <cp:lastModifiedBy>Pamela Guedes</cp:lastModifiedBy>
  <cp:revision>79</cp:revision>
  <dcterms:created xsi:type="dcterms:W3CDTF">2006-08-16T00:00:00Z</dcterms:created>
  <dcterms:modified xsi:type="dcterms:W3CDTF">2026-06-01T00:54:08Z</dcterms:modified>
</cp:coreProperties>
</file>