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98" r:id="rId5"/>
    <p:sldId id="305" r:id="rId6"/>
    <p:sldId id="282" r:id="rId7"/>
    <p:sldId id="307" r:id="rId8"/>
    <p:sldId id="281" r:id="rId9"/>
    <p:sldId id="306" r:id="rId10"/>
    <p:sldId id="304" r:id="rId11"/>
    <p:sldId id="297" r:id="rId12"/>
  </p:sldIdLst>
  <p:sldSz cx="18288000" cy="10287000"/>
  <p:notesSz cx="6858000" cy="9144000"/>
  <p:embeddedFontLst>
    <p:embeddedFont>
      <p:font typeface="Poppins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Jd5xVbR+Gn57bi9avEVv6BOXT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8E6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C6977-A431-4457-8565-594CCB4B3200}">
  <a:tblStyle styleId="{659C6977-A431-4457-8565-594CCB4B32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43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39B6E-B333-41CA-B640-B770471929C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EE7CF1-C34C-4A44-A4C6-03C44DD1261F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b="1" dirty="0"/>
            <a:t>PRECATÓRIOS PAGOS </a:t>
          </a:r>
          <a:br>
            <a:rPr lang="pt-BR" b="1" dirty="0"/>
          </a:br>
          <a:r>
            <a:rPr lang="pt-BR" b="1" dirty="0" smtClean="0"/>
            <a:t>ATÉ NOV.2025</a:t>
          </a:r>
          <a:endParaRPr lang="pt-BR" b="1" dirty="0"/>
        </a:p>
        <a:p>
          <a:endParaRPr lang="pt-BR" b="1" dirty="0">
            <a:solidFill>
              <a:schemeClr val="bg1"/>
            </a:solidFill>
          </a:endParaRPr>
        </a:p>
        <a:p>
          <a:r>
            <a:rPr lang="pt-BR" b="1" dirty="0">
              <a:solidFill>
                <a:schemeClr val="bg1"/>
              </a:solidFill>
            </a:rPr>
            <a:t>R$ 8.255.220,06</a:t>
          </a:r>
        </a:p>
      </dgm:t>
    </dgm:pt>
    <dgm:pt modelId="{38B75765-A67F-4650-BA7E-A4591E1C317E}" type="parTrans" cxnId="{BA9AF1A9-A2F0-4002-985E-10E4CA35C780}">
      <dgm:prSet/>
      <dgm:spPr/>
      <dgm:t>
        <a:bodyPr/>
        <a:lstStyle/>
        <a:p>
          <a:endParaRPr lang="pt-BR"/>
        </a:p>
      </dgm:t>
    </dgm:pt>
    <dgm:pt modelId="{AF2B57D2-4C81-48B6-A8C6-E368A59439AE}" type="sibTrans" cxnId="{BA9AF1A9-A2F0-4002-985E-10E4CA35C780}">
      <dgm:prSet/>
      <dgm:spPr/>
      <dgm:t>
        <a:bodyPr/>
        <a:lstStyle/>
        <a:p>
          <a:endParaRPr lang="pt-BR"/>
        </a:p>
      </dgm:t>
    </dgm:pt>
    <dgm:pt modelId="{9D0C5CFF-4F8D-4F46-82C2-4250CED2C3D3}" type="pres">
      <dgm:prSet presAssocID="{38639B6E-B333-41CA-B640-B770471929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10DFFB-8727-4EBA-9548-7B4618D7754F}" type="pres">
      <dgm:prSet presAssocID="{EBEE7CF1-C34C-4A44-A4C6-03C44DD1261F}" presName="root1" presStyleCnt="0"/>
      <dgm:spPr/>
    </dgm:pt>
    <dgm:pt modelId="{D638A7FA-767F-41DD-A224-12AD6988827A}" type="pres">
      <dgm:prSet presAssocID="{EBEE7CF1-C34C-4A44-A4C6-03C44DD1261F}" presName="LevelOneTextNode" presStyleLbl="node0" presStyleIdx="0" presStyleCnt="1" custLinFactNeighborX="-7536" custLinFactNeighborY="5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C279BD-E067-451B-908D-00B94F19B630}" type="pres">
      <dgm:prSet presAssocID="{EBEE7CF1-C34C-4A44-A4C6-03C44DD1261F}" presName="level2hierChild" presStyleCnt="0"/>
      <dgm:spPr/>
    </dgm:pt>
  </dgm:ptLst>
  <dgm:cxnLst>
    <dgm:cxn modelId="{F9382F60-1D5A-4DA7-A2BE-708979577329}" type="presOf" srcId="{38639B6E-B333-41CA-B640-B770471929C8}" destId="{9D0C5CFF-4F8D-4F46-82C2-4250CED2C3D3}" srcOrd="0" destOrd="0" presId="urn:microsoft.com/office/officeart/2005/8/layout/hierarchy2"/>
    <dgm:cxn modelId="{BA9AF1A9-A2F0-4002-985E-10E4CA35C780}" srcId="{38639B6E-B333-41CA-B640-B770471929C8}" destId="{EBEE7CF1-C34C-4A44-A4C6-03C44DD1261F}" srcOrd="0" destOrd="0" parTransId="{38B75765-A67F-4650-BA7E-A4591E1C317E}" sibTransId="{AF2B57D2-4C81-48B6-A8C6-E368A59439AE}"/>
    <dgm:cxn modelId="{4763D18A-D31D-4E2E-A1CD-82B20FDA540E}" type="presOf" srcId="{EBEE7CF1-C34C-4A44-A4C6-03C44DD1261F}" destId="{D638A7FA-767F-41DD-A224-12AD6988827A}" srcOrd="0" destOrd="0" presId="urn:microsoft.com/office/officeart/2005/8/layout/hierarchy2"/>
    <dgm:cxn modelId="{100CA52D-27F5-4A6B-86A4-37E1859A8597}" type="presParOf" srcId="{9D0C5CFF-4F8D-4F46-82C2-4250CED2C3D3}" destId="{B610DFFB-8727-4EBA-9548-7B4618D7754F}" srcOrd="0" destOrd="0" presId="urn:microsoft.com/office/officeart/2005/8/layout/hierarchy2"/>
    <dgm:cxn modelId="{52EFA079-F957-4589-8B10-EFDA50E9C8FD}" type="presParOf" srcId="{B610DFFB-8727-4EBA-9548-7B4618D7754F}" destId="{D638A7FA-767F-41DD-A224-12AD6988827A}" srcOrd="0" destOrd="0" presId="urn:microsoft.com/office/officeart/2005/8/layout/hierarchy2"/>
    <dgm:cxn modelId="{1C9CE6C4-458E-4B70-A83B-8A47C1B4432B}" type="presParOf" srcId="{B610DFFB-8727-4EBA-9548-7B4618D7754F}" destId="{90C279BD-E067-451B-908D-00B94F19B6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39B6E-B333-41CA-B640-B770471929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6D8360-A3D1-4DB6-B7D6-AC108BF7A358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8CA8E6"/>
        </a:solidFill>
      </dgm:spPr>
      <dgm:t>
        <a:bodyPr/>
        <a:lstStyle/>
        <a:p>
          <a:r>
            <a:rPr lang="pt-BR" sz="9600" b="1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174</a:t>
          </a:r>
          <a:endParaRPr lang="pt-BR" sz="9600" b="1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DA76D420-8A2A-41DF-8A69-4D1A621E6ECA}" type="sibTrans" cxnId="{6BB7D9B8-6F34-499C-8C55-E796805E90BF}">
      <dgm:prSet/>
      <dgm:spPr/>
      <dgm:t>
        <a:bodyPr/>
        <a:lstStyle/>
        <a:p>
          <a:endParaRPr lang="pt-BR"/>
        </a:p>
      </dgm:t>
    </dgm:pt>
    <dgm:pt modelId="{8B93139C-BD49-4533-B6B1-F3FEF8CC1166}" type="parTrans" cxnId="{6BB7D9B8-6F34-499C-8C55-E796805E90BF}">
      <dgm:prSet/>
      <dgm:spPr/>
      <dgm:t>
        <a:bodyPr/>
        <a:lstStyle/>
        <a:p>
          <a:endParaRPr lang="pt-BR"/>
        </a:p>
      </dgm:t>
    </dgm:pt>
    <dgm:pt modelId="{3D56969E-2B74-42EE-AA64-925393964F07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8CA8E6"/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endParaRPr lang="pt-BR" sz="2100" b="1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Ministério Público</a:t>
          </a:r>
          <a:endParaRPr lang="pt-BR" sz="2100" b="1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Min. Público Federal</a:t>
          </a: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Tribunais de Justiça</a:t>
          </a:r>
          <a:endParaRPr lang="pt-BR" sz="2100" b="1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Trib. De Contas/SP</a:t>
          </a:r>
          <a:endParaRPr lang="pt-BR" sz="2100" b="1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Min. Público do Trabalho</a:t>
          </a:r>
          <a:endParaRPr lang="pt-BR" sz="2100" b="1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algn="l">
            <a:buFont typeface="Wingdings" panose="05000000000000000000" pitchFamily="2" charset="2"/>
            <a:buChar char="§"/>
          </a:pPr>
          <a:r>
            <a:rPr lang="pt-BR" sz="2100" b="1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Delegacia</a:t>
          </a:r>
          <a:endParaRPr lang="pt-BR" sz="2100" b="1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algn="ctr">
            <a:buNone/>
          </a:pPr>
          <a:endParaRPr lang="pt-BR" sz="1700" b="1" dirty="0">
            <a:solidFill>
              <a:schemeClr val="bg1"/>
            </a:solidFill>
          </a:endParaRPr>
        </a:p>
      </dgm:t>
    </dgm:pt>
    <dgm:pt modelId="{C190DB19-385E-45AA-96A5-107E13D3787C}" type="sibTrans" cxnId="{47E8D807-3F2C-413A-93E0-4828CC01FEF2}">
      <dgm:prSet/>
      <dgm:spPr/>
      <dgm:t>
        <a:bodyPr/>
        <a:lstStyle/>
        <a:p>
          <a:endParaRPr lang="pt-BR"/>
        </a:p>
      </dgm:t>
    </dgm:pt>
    <dgm:pt modelId="{8EBC7915-8B4D-4779-863E-13C3A7E558E6}" type="parTrans" cxnId="{47E8D807-3F2C-413A-93E0-4828CC01FEF2}">
      <dgm:prSet/>
      <dgm:spPr/>
      <dgm:t>
        <a:bodyPr/>
        <a:lstStyle/>
        <a:p>
          <a:endParaRPr lang="pt-BR"/>
        </a:p>
      </dgm:t>
    </dgm:pt>
    <dgm:pt modelId="{293934E1-8E10-4AEC-B231-6D7413507710}" type="pres">
      <dgm:prSet presAssocID="{38639B6E-B333-41CA-B640-B77047192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8586FD7-55C2-4245-A11B-182847ABBD53}" type="pres">
      <dgm:prSet presAssocID="{256D8360-A3D1-4DB6-B7D6-AC108BF7A358}" presName="hierRoot1" presStyleCnt="0"/>
      <dgm:spPr/>
    </dgm:pt>
    <dgm:pt modelId="{DADE13D4-6B14-472A-B143-FA1F7A5ABAF1}" type="pres">
      <dgm:prSet presAssocID="{256D8360-A3D1-4DB6-B7D6-AC108BF7A358}" presName="composite" presStyleCnt="0"/>
      <dgm:spPr/>
    </dgm:pt>
    <dgm:pt modelId="{FC2DFB88-0CB1-4EFF-A55D-6F6FCC73EB10}" type="pres">
      <dgm:prSet presAssocID="{256D8360-A3D1-4DB6-B7D6-AC108BF7A358}" presName="background" presStyleLbl="node0" presStyleIdx="0" presStyleCnt="1"/>
      <dgm:spPr>
        <a:solidFill>
          <a:schemeClr val="bg2">
            <a:lumMod val="75000"/>
          </a:schemeClr>
        </a:solidFill>
      </dgm:spPr>
    </dgm:pt>
    <dgm:pt modelId="{1EB9DFCE-158C-4867-945A-8FC0ECB08D07}" type="pres">
      <dgm:prSet presAssocID="{256D8360-A3D1-4DB6-B7D6-AC108BF7A3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7647F2-D729-4956-ABBE-39215050CDA1}" type="pres">
      <dgm:prSet presAssocID="{256D8360-A3D1-4DB6-B7D6-AC108BF7A358}" presName="hierChild2" presStyleCnt="0"/>
      <dgm:spPr/>
    </dgm:pt>
    <dgm:pt modelId="{B668568B-703C-446E-8690-A3FE199121EA}" type="pres">
      <dgm:prSet presAssocID="{8EBC7915-8B4D-4779-863E-13C3A7E558E6}" presName="Name10" presStyleLbl="parChTrans1D2" presStyleIdx="0" presStyleCnt="1"/>
      <dgm:spPr/>
      <dgm:t>
        <a:bodyPr/>
        <a:lstStyle/>
        <a:p>
          <a:endParaRPr lang="pt-BR"/>
        </a:p>
      </dgm:t>
    </dgm:pt>
    <dgm:pt modelId="{B16CA196-0275-4285-8DC5-510D0A9923BF}" type="pres">
      <dgm:prSet presAssocID="{3D56969E-2B74-42EE-AA64-925393964F07}" presName="hierRoot2" presStyleCnt="0"/>
      <dgm:spPr/>
    </dgm:pt>
    <dgm:pt modelId="{77E47F13-BDA8-4A68-9199-ECA4305FCDBA}" type="pres">
      <dgm:prSet presAssocID="{3D56969E-2B74-42EE-AA64-925393964F07}" presName="composite2" presStyleCnt="0"/>
      <dgm:spPr/>
    </dgm:pt>
    <dgm:pt modelId="{2F3CBC5C-AF73-4354-BEC2-4E47C27545E3}" type="pres">
      <dgm:prSet presAssocID="{3D56969E-2B74-42EE-AA64-925393964F07}" presName="background2" presStyleLbl="node2" presStyleIdx="0" presStyleCnt="1"/>
      <dgm:spPr>
        <a:solidFill>
          <a:schemeClr val="bg2">
            <a:lumMod val="75000"/>
          </a:schemeClr>
        </a:solidFill>
      </dgm:spPr>
    </dgm:pt>
    <dgm:pt modelId="{97BF49D0-7778-404F-B2C1-9AAF5A4A1115}" type="pres">
      <dgm:prSet presAssocID="{3D56969E-2B74-42EE-AA64-925393964F07}" presName="text2" presStyleLbl="fgAcc2" presStyleIdx="0" presStyleCnt="1" custScaleY="1075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1195BEC-CC2A-40FF-8067-B1B10764A67D}" type="pres">
      <dgm:prSet presAssocID="{3D56969E-2B74-42EE-AA64-925393964F07}" presName="hierChild3" presStyleCnt="0"/>
      <dgm:spPr/>
    </dgm:pt>
  </dgm:ptLst>
  <dgm:cxnLst>
    <dgm:cxn modelId="{203F4BA4-893C-49CC-B53D-EB6CCBA04253}" type="presOf" srcId="{256D8360-A3D1-4DB6-B7D6-AC108BF7A358}" destId="{1EB9DFCE-158C-4867-945A-8FC0ECB08D07}" srcOrd="0" destOrd="0" presId="urn:microsoft.com/office/officeart/2005/8/layout/hierarchy1"/>
    <dgm:cxn modelId="{6BB7D9B8-6F34-499C-8C55-E796805E90BF}" srcId="{38639B6E-B333-41CA-B640-B770471929C8}" destId="{256D8360-A3D1-4DB6-B7D6-AC108BF7A358}" srcOrd="0" destOrd="0" parTransId="{8B93139C-BD49-4533-B6B1-F3FEF8CC1166}" sibTransId="{DA76D420-8A2A-41DF-8A69-4D1A621E6ECA}"/>
    <dgm:cxn modelId="{E0F1E63A-9976-49EF-BBCE-A7A26C1F4120}" type="presOf" srcId="{38639B6E-B333-41CA-B640-B770471929C8}" destId="{293934E1-8E10-4AEC-B231-6D7413507710}" srcOrd="0" destOrd="0" presId="urn:microsoft.com/office/officeart/2005/8/layout/hierarchy1"/>
    <dgm:cxn modelId="{7D8BF96C-8E41-4662-B192-09526950D3E4}" type="presOf" srcId="{8EBC7915-8B4D-4779-863E-13C3A7E558E6}" destId="{B668568B-703C-446E-8690-A3FE199121EA}" srcOrd="0" destOrd="0" presId="urn:microsoft.com/office/officeart/2005/8/layout/hierarchy1"/>
    <dgm:cxn modelId="{D6BA0518-C7F2-4CF0-BCDD-9930423998BE}" type="presOf" srcId="{3D56969E-2B74-42EE-AA64-925393964F07}" destId="{97BF49D0-7778-404F-B2C1-9AAF5A4A1115}" srcOrd="0" destOrd="0" presId="urn:microsoft.com/office/officeart/2005/8/layout/hierarchy1"/>
    <dgm:cxn modelId="{47E8D807-3F2C-413A-93E0-4828CC01FEF2}" srcId="{256D8360-A3D1-4DB6-B7D6-AC108BF7A358}" destId="{3D56969E-2B74-42EE-AA64-925393964F07}" srcOrd="0" destOrd="0" parTransId="{8EBC7915-8B4D-4779-863E-13C3A7E558E6}" sibTransId="{C190DB19-385E-45AA-96A5-107E13D3787C}"/>
    <dgm:cxn modelId="{37FA37F6-77F0-4F80-8D71-4BFD4CA50B2C}" type="presParOf" srcId="{293934E1-8E10-4AEC-B231-6D7413507710}" destId="{F8586FD7-55C2-4245-A11B-182847ABBD53}" srcOrd="0" destOrd="0" presId="urn:microsoft.com/office/officeart/2005/8/layout/hierarchy1"/>
    <dgm:cxn modelId="{8DDBE0D8-6550-4434-9BCD-3F06262FFE53}" type="presParOf" srcId="{F8586FD7-55C2-4245-A11B-182847ABBD53}" destId="{DADE13D4-6B14-472A-B143-FA1F7A5ABAF1}" srcOrd="0" destOrd="0" presId="urn:microsoft.com/office/officeart/2005/8/layout/hierarchy1"/>
    <dgm:cxn modelId="{5338DC8B-7B70-4ADD-A4F2-2412C742195A}" type="presParOf" srcId="{DADE13D4-6B14-472A-B143-FA1F7A5ABAF1}" destId="{FC2DFB88-0CB1-4EFF-A55D-6F6FCC73EB10}" srcOrd="0" destOrd="0" presId="urn:microsoft.com/office/officeart/2005/8/layout/hierarchy1"/>
    <dgm:cxn modelId="{5E3692F6-D160-41E2-BFFA-237BD1DC56BB}" type="presParOf" srcId="{DADE13D4-6B14-472A-B143-FA1F7A5ABAF1}" destId="{1EB9DFCE-158C-4867-945A-8FC0ECB08D07}" srcOrd="1" destOrd="0" presId="urn:microsoft.com/office/officeart/2005/8/layout/hierarchy1"/>
    <dgm:cxn modelId="{5B365701-4E85-495B-8587-E5A95A637A6B}" type="presParOf" srcId="{F8586FD7-55C2-4245-A11B-182847ABBD53}" destId="{B37647F2-D729-4956-ABBE-39215050CDA1}" srcOrd="1" destOrd="0" presId="urn:microsoft.com/office/officeart/2005/8/layout/hierarchy1"/>
    <dgm:cxn modelId="{F2DB5A31-3737-4E68-B5E9-329BC7CB4441}" type="presParOf" srcId="{B37647F2-D729-4956-ABBE-39215050CDA1}" destId="{B668568B-703C-446E-8690-A3FE199121EA}" srcOrd="0" destOrd="0" presId="urn:microsoft.com/office/officeart/2005/8/layout/hierarchy1"/>
    <dgm:cxn modelId="{3E3B0A0B-AE2D-4F5C-86F4-3673D34E3A70}" type="presParOf" srcId="{B37647F2-D729-4956-ABBE-39215050CDA1}" destId="{B16CA196-0275-4285-8DC5-510D0A9923BF}" srcOrd="1" destOrd="0" presId="urn:microsoft.com/office/officeart/2005/8/layout/hierarchy1"/>
    <dgm:cxn modelId="{AA40718C-9B97-423A-BA39-0DF48C27588B}" type="presParOf" srcId="{B16CA196-0275-4285-8DC5-510D0A9923BF}" destId="{77E47F13-BDA8-4A68-9199-ECA4305FCDBA}" srcOrd="0" destOrd="0" presId="urn:microsoft.com/office/officeart/2005/8/layout/hierarchy1"/>
    <dgm:cxn modelId="{7F9DED1D-38EC-40F8-9E59-187AE313DBD3}" type="presParOf" srcId="{77E47F13-BDA8-4A68-9199-ECA4305FCDBA}" destId="{2F3CBC5C-AF73-4354-BEC2-4E47C27545E3}" srcOrd="0" destOrd="0" presId="urn:microsoft.com/office/officeart/2005/8/layout/hierarchy1"/>
    <dgm:cxn modelId="{0D893EBD-E29A-4D0E-866F-50A7FD5C0BDB}" type="presParOf" srcId="{77E47F13-BDA8-4A68-9199-ECA4305FCDBA}" destId="{97BF49D0-7778-404F-B2C1-9AAF5A4A1115}" srcOrd="1" destOrd="0" presId="urn:microsoft.com/office/officeart/2005/8/layout/hierarchy1"/>
    <dgm:cxn modelId="{453FBDC1-FC9B-49B8-9E8D-BADF1BFE6E36}" type="presParOf" srcId="{B16CA196-0275-4285-8DC5-510D0A9923BF}" destId="{11195BEC-CC2A-40FF-8067-B1B10764A6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8A7FA-767F-41DD-A224-12AD6988827A}">
      <dsp:nvSpPr>
        <dsp:cNvPr id="0" name=""/>
        <dsp:cNvSpPr/>
      </dsp:nvSpPr>
      <dsp:spPr>
        <a:xfrm>
          <a:off x="0" y="0"/>
          <a:ext cx="11684002" cy="584200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b="1" kern="1200" dirty="0"/>
            <a:t>PRECATÓRIOS PAGOS </a:t>
          </a:r>
          <a:br>
            <a:rPr lang="pt-BR" sz="6500" b="1" kern="1200" dirty="0"/>
          </a:br>
          <a:r>
            <a:rPr lang="pt-BR" sz="6500" b="1" kern="1200" dirty="0" smtClean="0"/>
            <a:t>ATÉ NOV.2025</a:t>
          </a:r>
          <a:endParaRPr lang="pt-BR" sz="6500" b="1" kern="1200" dirty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b="1" kern="1200" dirty="0">
            <a:solidFill>
              <a:schemeClr val="bg1"/>
            </a:solidFill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b="1" kern="1200" dirty="0">
              <a:solidFill>
                <a:schemeClr val="bg1"/>
              </a:solidFill>
            </a:rPr>
            <a:t>R$ 8.255.220,06</a:t>
          </a:r>
        </a:p>
      </dsp:txBody>
      <dsp:txXfrm>
        <a:off x="171106" y="171106"/>
        <a:ext cx="11341790" cy="5499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8568B-703C-446E-8690-A3FE199121EA}">
      <dsp:nvSpPr>
        <dsp:cNvPr id="0" name=""/>
        <dsp:cNvSpPr/>
      </dsp:nvSpPr>
      <dsp:spPr>
        <a:xfrm>
          <a:off x="7896604" y="2924142"/>
          <a:ext cx="91440" cy="1336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DFB88-0CB1-4EFF-A55D-6F6FCC73EB10}">
      <dsp:nvSpPr>
        <dsp:cNvPr id="0" name=""/>
        <dsp:cNvSpPr/>
      </dsp:nvSpPr>
      <dsp:spPr>
        <a:xfrm>
          <a:off x="5643925" y="5176"/>
          <a:ext cx="4596797" cy="291896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9DFCE-158C-4867-945A-8FC0ECB08D07}">
      <dsp:nvSpPr>
        <dsp:cNvPr id="0" name=""/>
        <dsp:cNvSpPr/>
      </dsp:nvSpPr>
      <dsp:spPr>
        <a:xfrm>
          <a:off x="6154680" y="490394"/>
          <a:ext cx="4596797" cy="2918966"/>
        </a:xfrm>
        <a:prstGeom prst="roundRect">
          <a:avLst>
            <a:gd name="adj" fmla="val 10000"/>
          </a:avLst>
        </a:prstGeom>
        <a:solidFill>
          <a:srgbClr val="8CA8E6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600" b="1" kern="1200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174</a:t>
          </a:r>
          <a:endParaRPr lang="pt-BR" sz="9600" b="1" kern="1200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sp:txBody>
      <dsp:txXfrm>
        <a:off x="6240174" y="575888"/>
        <a:ext cx="4425809" cy="2747978"/>
      </dsp:txXfrm>
    </dsp:sp>
    <dsp:sp modelId="{2F3CBC5C-AF73-4354-BEC2-4E47C27545E3}">
      <dsp:nvSpPr>
        <dsp:cNvPr id="0" name=""/>
        <dsp:cNvSpPr/>
      </dsp:nvSpPr>
      <dsp:spPr>
        <a:xfrm>
          <a:off x="5643925" y="4261044"/>
          <a:ext cx="4596797" cy="313791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F49D0-7778-404F-B2C1-9AAF5A4A1115}">
      <dsp:nvSpPr>
        <dsp:cNvPr id="0" name=""/>
        <dsp:cNvSpPr/>
      </dsp:nvSpPr>
      <dsp:spPr>
        <a:xfrm>
          <a:off x="6154680" y="4746262"/>
          <a:ext cx="4596797" cy="3137917"/>
        </a:xfrm>
        <a:prstGeom prst="roundRect">
          <a:avLst>
            <a:gd name="adj" fmla="val 10000"/>
          </a:avLst>
        </a:prstGeom>
        <a:solidFill>
          <a:srgbClr val="8CA8E6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endParaRPr lang="pt-BR" sz="2100" b="1" kern="1200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pt-BR" sz="2100" b="1" kern="1200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Ministério Público</a:t>
          </a:r>
          <a:endParaRPr lang="pt-BR" sz="2100" b="1" kern="1200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pt-BR" sz="2100" b="1" kern="1200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Min. Público Federal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pt-BR" sz="2100" b="1" kern="1200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Tribunais de Justiça</a:t>
          </a:r>
          <a:endParaRPr lang="pt-BR" sz="2100" b="1" kern="1200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pt-BR" sz="2100" b="1" kern="1200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Trib. De Contas/SP</a:t>
          </a:r>
          <a:endParaRPr lang="pt-BR" sz="2100" b="1" kern="1200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pt-BR" sz="2100" b="1" kern="1200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Min. Público do Trabalho</a:t>
          </a:r>
          <a:endParaRPr lang="pt-BR" sz="2100" b="1" kern="1200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pt-BR" sz="2100" b="1" kern="1200" dirty="0" smtClean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rPr>
            <a:t>Delegacia</a:t>
          </a:r>
          <a:endParaRPr lang="pt-BR" sz="2100" b="1" kern="1200" dirty="0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b="1" kern="1200" dirty="0">
            <a:solidFill>
              <a:schemeClr val="bg1"/>
            </a:solidFill>
          </a:endParaRPr>
        </a:p>
      </dsp:txBody>
      <dsp:txXfrm>
        <a:off x="6246586" y="4838168"/>
        <a:ext cx="4412985" cy="295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1DD7ADF-C57D-9F25-FC59-3614D8198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B862DC3E-71C9-0C8B-5401-72BD67F303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3C2BD69A-4DBE-CEB2-5DE9-615FCEC41E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84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DE235D1-7869-2809-83B9-B9DF8E869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63A3F2B9-0BBA-EAC6-F825-55E95A2C29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88B0D665-1D98-6E74-08C0-5F8A95D72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36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A66CC29-D28A-283D-5E82-A92F1649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069AB371-3AE2-8DC2-1056-01CBF9ECF5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7CD93F8F-676C-5A08-EB33-CCBA2F50EE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50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A66CC29-D28A-283D-5E82-A92F1649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069AB371-3AE2-8DC2-1056-01CBF9ECF5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7CD93F8F-676C-5A08-EB33-CCBA2F50EE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71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4D873372-FB0F-6C49-53AD-3AE70864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6E7622F6-C3DE-DB25-9EC1-184BCD1BE5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288F4FDC-760F-2380-E59B-C9935FC5A2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60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ocon.sp.gov.br/procon-sp-digital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-209281"/>
            <a:ext cx="18401287" cy="3146677"/>
            <a:chOff x="0" y="-38100"/>
            <a:chExt cx="4816593" cy="82365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816592" cy="785552"/>
            </a:xfrm>
            <a:custGeom>
              <a:avLst/>
              <a:gdLst/>
              <a:ahLst/>
              <a:cxnLst/>
              <a:rect l="l" t="t" r="r" b="b"/>
              <a:pathLst>
                <a:path w="4816592" h="785552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785552"/>
                  </a:lnTo>
                  <a:lnTo>
                    <a:pt x="0" y="785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4816593" cy="823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100" tIns="51100" rIns="51100" bIns="511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672A2DC-1B72-D79D-1DD3-110BCD200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3724"/>
            <a:ext cx="18401287" cy="103507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E30D54-CAD0-2CCA-077A-C5BAB6CB1D02}"/>
              </a:ext>
            </a:extLst>
          </p:cNvPr>
          <p:cNvSpPr txBox="1"/>
          <p:nvPr/>
        </p:nvSpPr>
        <p:spPr>
          <a:xfrm flipH="1">
            <a:off x="9026013" y="3281452"/>
            <a:ext cx="8922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Poppins" panose="020B0604020202020204" charset="0"/>
                <a:cs typeface="Poppins" panose="020B0604020202020204" charset="0"/>
              </a:rPr>
              <a:t>AUDIÊNCIA PÚBLICA</a:t>
            </a:r>
          </a:p>
          <a:p>
            <a:pPr algn="ctr"/>
            <a:endParaRPr lang="pt-BR" sz="4000" b="1" dirty="0"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pt-BR" sz="4000" b="1" dirty="0">
                <a:latin typeface="Poppins" panose="020B0604020202020204" charset="0"/>
                <a:cs typeface="Poppins" panose="020B0604020202020204" charset="0"/>
              </a:rPr>
              <a:t>SECRETARIA DE ASSUNTOS </a:t>
            </a:r>
            <a:r>
              <a:rPr lang="pt-BR" sz="4000" b="1" dirty="0" smtClean="0">
                <a:latin typeface="Poppins" panose="020B0604020202020204" charset="0"/>
                <a:cs typeface="Poppins" panose="020B0604020202020204" charset="0"/>
              </a:rPr>
              <a:t>JURÍDICOS</a:t>
            </a:r>
            <a:endParaRPr lang="pt-BR" sz="4000" b="1" dirty="0">
              <a:latin typeface="Poppins" panose="020B0604020202020204" charset="0"/>
              <a:cs typeface="Poppins" panose="020B0604020202020204" charset="0"/>
            </a:endParaRPr>
          </a:p>
          <a:p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395462D1-11F0-B33F-0E79-E37D5699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BE54DC09-0426-E280-CAF2-A9A3AAA3229A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562E906D-3E79-788C-BDD0-35BE8D19C566}"/>
              </a:ext>
            </a:extLst>
          </p:cNvPr>
          <p:cNvSpPr txBox="1"/>
          <p:nvPr/>
        </p:nvSpPr>
        <p:spPr>
          <a:xfrm>
            <a:off x="1824498" y="614383"/>
            <a:ext cx="14639004" cy="7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5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DEMANDAS PROCON 2025</a:t>
            </a:r>
          </a:p>
        </p:txBody>
      </p:sp>
      <p:grpSp>
        <p:nvGrpSpPr>
          <p:cNvPr id="22" name="Group 2">
            <a:extLst>
              <a:ext uri="{FF2B5EF4-FFF2-40B4-BE49-F238E27FC236}">
                <a16:creationId xmlns:a16="http://schemas.microsoft.com/office/drawing/2014/main" id="{E1E271A8-1042-41B3-BA2A-6A438CD991AF}"/>
              </a:ext>
            </a:extLst>
          </p:cNvPr>
          <p:cNvGrpSpPr/>
          <p:nvPr/>
        </p:nvGrpSpPr>
        <p:grpSpPr>
          <a:xfrm rot="-5400000">
            <a:off x="859090" y="1489604"/>
            <a:ext cx="4570663" cy="4852123"/>
            <a:chOff x="0" y="0"/>
            <a:chExt cx="1947128" cy="1277926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F0672C57-A827-4676-9442-79F3DAD6ED0D}"/>
                </a:ext>
              </a:extLst>
            </p:cNvPr>
            <p:cNvSpPr/>
            <p:nvPr/>
          </p:nvSpPr>
          <p:spPr>
            <a:xfrm>
              <a:off x="0" y="0"/>
              <a:ext cx="1947128" cy="1277925"/>
            </a:xfrm>
            <a:custGeom>
              <a:avLst/>
              <a:gdLst/>
              <a:ahLst/>
              <a:cxnLst/>
              <a:rect l="l" t="t" r="r" b="b"/>
              <a:pathLst>
                <a:path w="1947128" h="1277925">
                  <a:moveTo>
                    <a:pt x="17802" y="0"/>
                  </a:moveTo>
                  <a:lnTo>
                    <a:pt x="1929326" y="0"/>
                  </a:lnTo>
                  <a:cubicBezTo>
                    <a:pt x="1934047" y="0"/>
                    <a:pt x="1938575" y="1876"/>
                    <a:pt x="1941914" y="5214"/>
                  </a:cubicBezTo>
                  <a:cubicBezTo>
                    <a:pt x="1945253" y="8553"/>
                    <a:pt x="1947128" y="13081"/>
                    <a:pt x="1947128" y="17802"/>
                  </a:cubicBezTo>
                  <a:lnTo>
                    <a:pt x="1947128" y="1260123"/>
                  </a:lnTo>
                  <a:cubicBezTo>
                    <a:pt x="1947128" y="1264845"/>
                    <a:pt x="1945253" y="1269373"/>
                    <a:pt x="1941914" y="1272711"/>
                  </a:cubicBezTo>
                  <a:cubicBezTo>
                    <a:pt x="1938575" y="1276050"/>
                    <a:pt x="1934047" y="1277925"/>
                    <a:pt x="1929326" y="1277925"/>
                  </a:cubicBezTo>
                  <a:lnTo>
                    <a:pt x="17802" y="1277925"/>
                  </a:lnTo>
                  <a:cubicBezTo>
                    <a:pt x="13081" y="1277925"/>
                    <a:pt x="8553" y="1276050"/>
                    <a:pt x="5214" y="1272711"/>
                  </a:cubicBezTo>
                  <a:cubicBezTo>
                    <a:pt x="1876" y="1269373"/>
                    <a:pt x="0" y="1264845"/>
                    <a:pt x="0" y="1260123"/>
                  </a:cubicBezTo>
                  <a:lnTo>
                    <a:pt x="0" y="17802"/>
                  </a:lnTo>
                  <a:cubicBezTo>
                    <a:pt x="0" y="13081"/>
                    <a:pt x="1876" y="8553"/>
                    <a:pt x="5214" y="5214"/>
                  </a:cubicBezTo>
                  <a:cubicBezTo>
                    <a:pt x="8553" y="1876"/>
                    <a:pt x="13081" y="0"/>
                    <a:pt x="17802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CE788930-7C14-4614-B1D7-B3F43F49BAF6}"/>
                </a:ext>
              </a:extLst>
            </p:cNvPr>
            <p:cNvSpPr txBox="1"/>
            <p:nvPr/>
          </p:nvSpPr>
          <p:spPr>
            <a:xfrm>
              <a:off x="0" y="-114300"/>
              <a:ext cx="1947128" cy="1392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5">
            <a:extLst>
              <a:ext uri="{FF2B5EF4-FFF2-40B4-BE49-F238E27FC236}">
                <a16:creationId xmlns:a16="http://schemas.microsoft.com/office/drawing/2014/main" id="{AEBA53DB-CEA7-4CE7-AE9F-3AE8D5A16F69}"/>
              </a:ext>
            </a:extLst>
          </p:cNvPr>
          <p:cNvGrpSpPr/>
          <p:nvPr/>
        </p:nvGrpSpPr>
        <p:grpSpPr>
          <a:xfrm>
            <a:off x="6338797" y="1780261"/>
            <a:ext cx="10243239" cy="3858539"/>
            <a:chOff x="0" y="0"/>
            <a:chExt cx="2818654" cy="1173272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63974BF-B207-45A7-BCC0-DCA160C647FD}"/>
                </a:ext>
              </a:extLst>
            </p:cNvPr>
            <p:cNvSpPr/>
            <p:nvPr/>
          </p:nvSpPr>
          <p:spPr>
            <a:xfrm>
              <a:off x="0" y="0"/>
              <a:ext cx="2818654" cy="1173272"/>
            </a:xfrm>
            <a:custGeom>
              <a:avLst/>
              <a:gdLst/>
              <a:ahLst/>
              <a:cxnLst/>
              <a:rect l="l" t="t" r="r" b="b"/>
              <a:pathLst>
                <a:path w="2818654" h="1173272">
                  <a:moveTo>
                    <a:pt x="12298" y="0"/>
                  </a:moveTo>
                  <a:lnTo>
                    <a:pt x="2806356" y="0"/>
                  </a:lnTo>
                  <a:cubicBezTo>
                    <a:pt x="2813148" y="0"/>
                    <a:pt x="2818654" y="5506"/>
                    <a:pt x="2818654" y="12298"/>
                  </a:cubicBezTo>
                  <a:lnTo>
                    <a:pt x="2818654" y="1160974"/>
                  </a:lnTo>
                  <a:cubicBezTo>
                    <a:pt x="2818654" y="1164236"/>
                    <a:pt x="2817358" y="1167364"/>
                    <a:pt x="2815052" y="1169670"/>
                  </a:cubicBezTo>
                  <a:cubicBezTo>
                    <a:pt x="2812746" y="1171977"/>
                    <a:pt x="2809617" y="1173272"/>
                    <a:pt x="2806356" y="1173272"/>
                  </a:cubicBezTo>
                  <a:lnTo>
                    <a:pt x="12298" y="1173272"/>
                  </a:lnTo>
                  <a:cubicBezTo>
                    <a:pt x="9036" y="1173272"/>
                    <a:pt x="5908" y="1171977"/>
                    <a:pt x="3602" y="1169670"/>
                  </a:cubicBezTo>
                  <a:cubicBezTo>
                    <a:pt x="1296" y="1167364"/>
                    <a:pt x="0" y="1164236"/>
                    <a:pt x="0" y="1160974"/>
                  </a:cubicBezTo>
                  <a:lnTo>
                    <a:pt x="0" y="12298"/>
                  </a:lnTo>
                  <a:cubicBezTo>
                    <a:pt x="0" y="9036"/>
                    <a:pt x="1296" y="5908"/>
                    <a:pt x="3602" y="3602"/>
                  </a:cubicBezTo>
                  <a:cubicBezTo>
                    <a:pt x="5908" y="1296"/>
                    <a:pt x="9036" y="0"/>
                    <a:pt x="12298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3CE609C9-D381-465C-B126-F6874102FCE4}"/>
                </a:ext>
              </a:extLst>
            </p:cNvPr>
            <p:cNvSpPr txBox="1"/>
            <p:nvPr/>
          </p:nvSpPr>
          <p:spPr>
            <a:xfrm>
              <a:off x="0" y="-114300"/>
              <a:ext cx="2818654" cy="1287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C3EA1935-D397-47E6-821C-21EAEBC1367E}"/>
              </a:ext>
            </a:extLst>
          </p:cNvPr>
          <p:cNvGrpSpPr/>
          <p:nvPr/>
        </p:nvGrpSpPr>
        <p:grpSpPr>
          <a:xfrm>
            <a:off x="6338797" y="5935390"/>
            <a:ext cx="10243239" cy="3718664"/>
            <a:chOff x="0" y="0"/>
            <a:chExt cx="2818654" cy="1173272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A14D344-DA2E-4423-B61E-32CDE65F34DC}"/>
                </a:ext>
              </a:extLst>
            </p:cNvPr>
            <p:cNvSpPr/>
            <p:nvPr/>
          </p:nvSpPr>
          <p:spPr>
            <a:xfrm>
              <a:off x="0" y="0"/>
              <a:ext cx="2818654" cy="1173272"/>
            </a:xfrm>
            <a:custGeom>
              <a:avLst/>
              <a:gdLst/>
              <a:ahLst/>
              <a:cxnLst/>
              <a:rect l="l" t="t" r="r" b="b"/>
              <a:pathLst>
                <a:path w="2818654" h="1173272">
                  <a:moveTo>
                    <a:pt x="12298" y="0"/>
                  </a:moveTo>
                  <a:lnTo>
                    <a:pt x="2806356" y="0"/>
                  </a:lnTo>
                  <a:cubicBezTo>
                    <a:pt x="2813148" y="0"/>
                    <a:pt x="2818654" y="5506"/>
                    <a:pt x="2818654" y="12298"/>
                  </a:cubicBezTo>
                  <a:lnTo>
                    <a:pt x="2818654" y="1160974"/>
                  </a:lnTo>
                  <a:cubicBezTo>
                    <a:pt x="2818654" y="1164236"/>
                    <a:pt x="2817358" y="1167364"/>
                    <a:pt x="2815052" y="1169670"/>
                  </a:cubicBezTo>
                  <a:cubicBezTo>
                    <a:pt x="2812746" y="1171977"/>
                    <a:pt x="2809617" y="1173272"/>
                    <a:pt x="2806356" y="1173272"/>
                  </a:cubicBezTo>
                  <a:lnTo>
                    <a:pt x="12298" y="1173272"/>
                  </a:lnTo>
                  <a:cubicBezTo>
                    <a:pt x="9036" y="1173272"/>
                    <a:pt x="5908" y="1171977"/>
                    <a:pt x="3602" y="1169670"/>
                  </a:cubicBezTo>
                  <a:cubicBezTo>
                    <a:pt x="1296" y="1167364"/>
                    <a:pt x="0" y="1164236"/>
                    <a:pt x="0" y="1160974"/>
                  </a:cubicBezTo>
                  <a:lnTo>
                    <a:pt x="0" y="12298"/>
                  </a:lnTo>
                  <a:cubicBezTo>
                    <a:pt x="0" y="9036"/>
                    <a:pt x="1296" y="5908"/>
                    <a:pt x="3602" y="3602"/>
                  </a:cubicBezTo>
                  <a:cubicBezTo>
                    <a:pt x="5908" y="1296"/>
                    <a:pt x="9036" y="0"/>
                    <a:pt x="12298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7981139B-1371-4D5B-B0A6-55B747152590}"/>
                </a:ext>
              </a:extLst>
            </p:cNvPr>
            <p:cNvSpPr txBox="1"/>
            <p:nvPr/>
          </p:nvSpPr>
          <p:spPr>
            <a:xfrm>
              <a:off x="0" y="-114300"/>
              <a:ext cx="2818654" cy="1287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00310B41-B97F-4F68-803A-6A4110016769}"/>
              </a:ext>
            </a:extLst>
          </p:cNvPr>
          <p:cNvSpPr txBox="1"/>
          <p:nvPr/>
        </p:nvSpPr>
        <p:spPr>
          <a:xfrm>
            <a:off x="792587" y="1927318"/>
            <a:ext cx="4454768" cy="4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PRINCIPAIS RECLAMAÇÕES</a:t>
            </a:r>
          </a:p>
        </p:txBody>
      </p:sp>
      <p:sp>
        <p:nvSpPr>
          <p:cNvPr id="32" name="AutoShape 11">
            <a:extLst>
              <a:ext uri="{FF2B5EF4-FFF2-40B4-BE49-F238E27FC236}">
                <a16:creationId xmlns:a16="http://schemas.microsoft.com/office/drawing/2014/main" id="{46D74DD1-FDAC-4A30-AD4F-05C59FA89483}"/>
              </a:ext>
            </a:extLst>
          </p:cNvPr>
          <p:cNvSpPr/>
          <p:nvPr/>
        </p:nvSpPr>
        <p:spPr>
          <a:xfrm>
            <a:off x="1219954" y="2592100"/>
            <a:ext cx="346957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456BE65A-43E5-4479-B695-1D8C8B16A23D}"/>
              </a:ext>
            </a:extLst>
          </p:cNvPr>
          <p:cNvSpPr txBox="1"/>
          <p:nvPr/>
        </p:nvSpPr>
        <p:spPr>
          <a:xfrm>
            <a:off x="718360" y="3112726"/>
            <a:ext cx="4493188" cy="126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977" lvl="1" indent="-342900" algn="just">
              <a:lnSpc>
                <a:spcPts val="3359"/>
              </a:lnSpc>
              <a:buFont typeface="Wingdings" panose="05000000000000000000" pitchFamily="2" charset="2"/>
              <a:buChar char="§"/>
            </a:pP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r>
              <a:rPr lang="en-US" sz="23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% </a:t>
            </a:r>
            <a:r>
              <a:rPr lang="en-US" sz="23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399" b="1" dirty="0" err="1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Instituições</a:t>
            </a:r>
            <a:r>
              <a:rPr lang="en-US" sz="2399" b="1" dirty="0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 </a:t>
            </a:r>
            <a:r>
              <a:rPr lang="en-US" sz="2399" b="1" dirty="0" err="1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bancárias</a:t>
            </a:r>
            <a:endParaRPr lang="en-US" sz="2399" b="1" dirty="0" smtClean="0">
              <a:solidFill>
                <a:srgbClr val="FFFFFF"/>
              </a:solidFill>
              <a:latin typeface="Poppins Bold"/>
              <a:ea typeface="Poppins"/>
              <a:cs typeface="Poppins Bold"/>
              <a:sym typeface="Poppins Bold"/>
            </a:endParaRPr>
          </a:p>
          <a:p>
            <a:pPr marL="259077" lvl="1" algn="just">
              <a:lnSpc>
                <a:spcPts val="3359"/>
              </a:lnSpc>
            </a:pPr>
            <a:r>
              <a:rPr lang="en-US" sz="2399" b="1" dirty="0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(</a:t>
            </a:r>
            <a:r>
              <a:rPr lang="en-US" sz="2399" b="1" dirty="0" err="1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empréstimos</a:t>
            </a:r>
            <a:r>
              <a:rPr lang="en-US" sz="2399" b="1" dirty="0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 </a:t>
            </a:r>
            <a:r>
              <a:rPr lang="en-US" sz="2399" b="1" dirty="0" err="1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consignados</a:t>
            </a:r>
            <a:r>
              <a:rPr lang="en-US" sz="2399" b="1" dirty="0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 </a:t>
            </a:r>
            <a:r>
              <a:rPr lang="en-US" sz="2399" b="1" dirty="0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e </a:t>
            </a:r>
            <a:r>
              <a:rPr lang="en-US" sz="2399" b="1" dirty="0" err="1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golpes</a:t>
            </a:r>
            <a:r>
              <a:rPr lang="en-US" sz="2399" b="1" dirty="0" smtClean="0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)</a:t>
            </a:r>
            <a:endParaRPr lang="en-US" sz="23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5EBB52F3-F747-452B-8934-5DBAE4571675}"/>
              </a:ext>
            </a:extLst>
          </p:cNvPr>
          <p:cNvSpPr txBox="1"/>
          <p:nvPr/>
        </p:nvSpPr>
        <p:spPr>
          <a:xfrm>
            <a:off x="6012500" y="1922618"/>
            <a:ext cx="4366467" cy="104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CAPACITAÇÃO </a:t>
            </a:r>
          </a:p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PROCON - SP</a:t>
            </a:r>
          </a:p>
        </p:txBody>
      </p:sp>
      <p:sp>
        <p:nvSpPr>
          <p:cNvPr id="35" name="AutoShape 15">
            <a:extLst>
              <a:ext uri="{FF2B5EF4-FFF2-40B4-BE49-F238E27FC236}">
                <a16:creationId xmlns:a16="http://schemas.microsoft.com/office/drawing/2014/main" id="{E77B64D5-D2B9-496E-A15E-41787916AC2C}"/>
              </a:ext>
            </a:extLst>
          </p:cNvPr>
          <p:cNvSpPr/>
          <p:nvPr/>
        </p:nvSpPr>
        <p:spPr>
          <a:xfrm>
            <a:off x="6460946" y="3112726"/>
            <a:ext cx="346957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1E83B4D5-E9D3-4017-B6DA-9C189E8DBA49}"/>
              </a:ext>
            </a:extLst>
          </p:cNvPr>
          <p:cNvSpPr txBox="1"/>
          <p:nvPr/>
        </p:nvSpPr>
        <p:spPr>
          <a:xfrm>
            <a:off x="6359123" y="3309848"/>
            <a:ext cx="376701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0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Equipe</a:t>
            </a: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0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atendimento</a:t>
            </a: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lvl="0" indent="0"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11/11</a:t>
            </a:r>
            <a:r>
              <a:rPr lang="en-US" sz="20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20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Votorantim</a:t>
            </a: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/SP</a:t>
            </a:r>
          </a:p>
          <a:p>
            <a:pPr marL="342900" lvl="0" indent="-342900" algn="just">
              <a:lnSpc>
                <a:spcPts val="2939"/>
              </a:lnSpc>
              <a:spcBef>
                <a:spcPct val="0"/>
              </a:spcBef>
              <a:buFontTx/>
              <a:buChar char="-"/>
            </a:pPr>
            <a:r>
              <a:rPr lang="en-US" sz="20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Capacitação</a:t>
            </a: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oferecida</a:t>
            </a:r>
            <a:r>
              <a:rPr lang="en-US" sz="20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pelo</a:t>
            </a:r>
            <a:r>
              <a:rPr lang="en-US" sz="20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PROCON </a:t>
            </a: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</a:t>
            </a:r>
            <a:r>
              <a:rPr lang="en-US" sz="20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2099" dirty="0" smtClean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just">
              <a:lnSpc>
                <a:spcPts val="2939"/>
              </a:lnSpc>
              <a:spcBef>
                <a:spcPct val="0"/>
              </a:spcBef>
              <a:buFontTx/>
              <a:buChar char="-"/>
            </a:pPr>
            <a:r>
              <a:rPr lang="en-US" sz="20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0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ema</a:t>
            </a: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0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crédito</a:t>
            </a:r>
            <a:r>
              <a:rPr lang="en-US" sz="20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consignado</a:t>
            </a:r>
            <a:endParaRPr lang="en-US" sz="20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FF1D464F-B0F0-4DBA-93E2-171B7E1EE02C}"/>
              </a:ext>
            </a:extLst>
          </p:cNvPr>
          <p:cNvSpPr txBox="1"/>
          <p:nvPr/>
        </p:nvSpPr>
        <p:spPr>
          <a:xfrm>
            <a:off x="6633899" y="6157055"/>
            <a:ext cx="9948137" cy="642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59"/>
              </a:lnSpc>
              <a:spcBef>
                <a:spcPct val="0"/>
              </a:spcBef>
            </a:pPr>
            <a:r>
              <a:rPr lang="en-US" sz="3899" b="1" u="sng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PROJETO COM O </a:t>
            </a:r>
            <a:r>
              <a:rPr lang="en-US" sz="3899" b="1" u="sng" dirty="0" smtClean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CRAS – IDOSOS - 2026</a:t>
            </a:r>
            <a:endParaRPr lang="en-US" sz="3899" b="1" u="sng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8" name="AutoShape 15">
            <a:extLst>
              <a:ext uri="{FF2B5EF4-FFF2-40B4-BE49-F238E27FC236}">
                <a16:creationId xmlns:a16="http://schemas.microsoft.com/office/drawing/2014/main" id="{CED7E6C7-D531-4CB3-BBA6-0AAC4BB8EF8C}"/>
              </a:ext>
            </a:extLst>
          </p:cNvPr>
          <p:cNvSpPr/>
          <p:nvPr/>
        </p:nvSpPr>
        <p:spPr>
          <a:xfrm>
            <a:off x="9525879" y="6756618"/>
            <a:ext cx="346957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FAD718B4-37A6-494D-ADEA-232A52508FCF}"/>
              </a:ext>
            </a:extLst>
          </p:cNvPr>
          <p:cNvSpPr txBox="1"/>
          <p:nvPr/>
        </p:nvSpPr>
        <p:spPr>
          <a:xfrm>
            <a:off x="7127707" y="7012330"/>
            <a:ext cx="8665418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4" lvl="1" indent="-259077" algn="l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Palestras </a:t>
            </a:r>
            <a:r>
              <a:rPr lang="en-US" sz="23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educativas</a:t>
            </a:r>
            <a:r>
              <a:rPr lang="en-US" sz="23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518154" lvl="1" indent="-259077" algn="l">
              <a:lnSpc>
                <a:spcPts val="3359"/>
              </a:lnSpc>
              <a:buFont typeface="Arial"/>
              <a:buChar char="•"/>
            </a:pPr>
            <a:endParaRPr lang="en-US" sz="23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8154" lvl="1" indent="-259077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Orientação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sobre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proteção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dados </a:t>
            </a:r>
            <a:r>
              <a:rPr lang="en-US" sz="23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pessoais</a:t>
            </a:r>
            <a:r>
              <a:rPr lang="en-US" sz="23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8154" lvl="1" indent="-259077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Esclarecimentos</a:t>
            </a:r>
            <a:r>
              <a:rPr lang="en-US" sz="23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3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dúvidas</a:t>
            </a:r>
            <a:r>
              <a:rPr lang="en-US" sz="23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23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geral</a:t>
            </a:r>
            <a:r>
              <a:rPr lang="en-US" sz="2399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  <a:endParaRPr lang="en-US" sz="23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6" name="Picture 2" descr="71DC6F8F-4F11-460A-A285-575EA1D6087E">
            <a:extLst>
              <a:ext uri="{FF2B5EF4-FFF2-40B4-BE49-F238E27FC236}">
                <a16:creationId xmlns:a16="http://schemas.microsoft.com/office/drawing/2014/main" id="{AF0203A5-9BE2-4F96-825C-C8D4FFFC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282" y="1968027"/>
            <a:ext cx="6215220" cy="35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2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50414D4F-B65B-AB32-A776-1D0B3275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14A58B63-EBD1-DBC0-63F3-F6DED0E505F0}"/>
              </a:ext>
            </a:extLst>
          </p:cNvPr>
          <p:cNvSpPr/>
          <p:nvPr/>
        </p:nvSpPr>
        <p:spPr>
          <a:xfrm>
            <a:off x="5812367" y="2156186"/>
            <a:ext cx="6663266" cy="2229547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F913E8-D10B-180E-9E45-29F61F056A03}"/>
              </a:ext>
            </a:extLst>
          </p:cNvPr>
          <p:cNvSpPr txBox="1"/>
          <p:nvPr/>
        </p:nvSpPr>
        <p:spPr>
          <a:xfrm>
            <a:off x="4572000" y="5276504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Obrigada!</a:t>
            </a:r>
          </a:p>
          <a:p>
            <a:pPr algn="ctr"/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pt-BR" sz="28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</a:br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Pamela Guedes de Lima                                                                        </a:t>
            </a:r>
          </a:p>
          <a:p>
            <a:pPr algn="ctr"/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Secretária de Assuntos Jurídicos - SAJ</a:t>
            </a:r>
          </a:p>
        </p:txBody>
      </p:sp>
    </p:spTree>
    <p:extLst>
      <p:ext uri="{BB962C8B-B14F-4D97-AF65-F5344CB8AC3E}">
        <p14:creationId xmlns:p14="http://schemas.microsoft.com/office/powerpoint/2010/main" val="322730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659990" y="681450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</p:sp>
      <p:sp>
        <p:nvSpPr>
          <p:cNvPr id="95" name="Google Shape;95;p2"/>
          <p:cNvSpPr txBox="1"/>
          <p:nvPr/>
        </p:nvSpPr>
        <p:spPr>
          <a:xfrm>
            <a:off x="5816294" y="815129"/>
            <a:ext cx="10418700" cy="112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PRECATÓRIOS</a:t>
            </a:r>
            <a:r>
              <a:rPr lang="en-US" sz="3699" b="1" i="0" u="sng" strike="noStrike" cap="none" dirty="0">
                <a:solidFill>
                  <a:srgbClr val="FF66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u="sng" dirty="0">
              <a:solidFill>
                <a:srgbClr val="FF6600"/>
              </a:solidFill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45BA87AA-B190-C020-7185-2A5A4EA723D7}"/>
              </a:ext>
            </a:extLst>
          </p:cNvPr>
          <p:cNvSpPr txBox="1">
            <a:spLocks/>
          </p:cNvSpPr>
          <p:nvPr/>
        </p:nvSpPr>
        <p:spPr>
          <a:xfrm>
            <a:off x="6905265" y="2329482"/>
            <a:ext cx="11106287" cy="748132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Tx/>
              <a:buFontTx/>
              <a:buNone/>
              <a:defRPr/>
            </a:pPr>
            <a:endParaRPr lang="pt-BR" sz="36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r>
              <a:rPr lang="pt-BR" sz="3600" b="1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Art.100 Constituição Federal</a:t>
            </a:r>
            <a:endParaRPr lang="pt-BR" sz="36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endParaRPr lang="pt-BR" sz="3600" b="1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571500" indent="-571500" algn="just">
              <a:buClrTx/>
              <a:buFontTx/>
              <a:buChar char="-"/>
              <a:defRPr/>
            </a:pPr>
            <a:r>
              <a:rPr lang="pt-BR" sz="3600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Débitos </a:t>
            </a:r>
            <a:r>
              <a:rPr lang="pt-BR" sz="3600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oriundos de sentenças transitadas em </a:t>
            </a:r>
            <a:r>
              <a:rPr lang="pt-BR" sz="3600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julgado;</a:t>
            </a:r>
          </a:p>
          <a:p>
            <a:pPr marL="571500" indent="-571500" algn="just">
              <a:buClrTx/>
              <a:buFontTx/>
              <a:buChar char="-"/>
              <a:defRPr/>
            </a:pPr>
            <a:r>
              <a:rPr lang="pt-BR" sz="3600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Pagamento – Precatórios apresentados </a:t>
            </a:r>
            <a:r>
              <a:rPr lang="pt-BR" sz="3600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até </a:t>
            </a:r>
            <a:r>
              <a:rPr lang="pt-BR" sz="3600" b="1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1º de </a:t>
            </a:r>
            <a:r>
              <a:rPr lang="pt-BR" sz="3600" b="1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fevereiro </a:t>
            </a:r>
            <a:r>
              <a:rPr lang="pt-BR" sz="3600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 devem ser pagos </a:t>
            </a:r>
            <a:r>
              <a:rPr lang="pt-BR" sz="3600" b="1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até </a:t>
            </a:r>
            <a:r>
              <a:rPr lang="pt-BR" sz="3600" b="1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o final do exercício seguinte</a:t>
            </a:r>
            <a:r>
              <a:rPr lang="pt-BR" sz="3600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, quando terão seus valores atualizados monetariamente.</a:t>
            </a:r>
            <a:endParaRPr lang="pt-BR" sz="360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9D7A8F-7D5E-3D59-8AA0-908060D7E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402958"/>
            <a:ext cx="6638281" cy="720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/>
          <p:nvPr/>
        </p:nvSpPr>
        <p:spPr>
          <a:xfrm>
            <a:off x="539186" y="457201"/>
            <a:ext cx="4117481" cy="1236456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</p:sp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B5FE71B9-9E2A-157E-3906-D1900704AD33}"/>
              </a:ext>
            </a:extLst>
          </p:cNvPr>
          <p:cNvSpPr txBox="1"/>
          <p:nvPr/>
        </p:nvSpPr>
        <p:spPr>
          <a:xfrm>
            <a:off x="3432687" y="906068"/>
            <a:ext cx="14855313" cy="7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5" b="1" i="0" u="none" strike="noStrike" cap="none" dirty="0">
                <a:solidFill>
                  <a:srgbClr val="FF66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lang="en-US" sz="4195" b="1" i="0" u="sng" strike="noStrike" cap="none" dirty="0">
              <a:solidFill>
                <a:srgbClr val="FF66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2F8EFD-12BD-DF68-D0AD-5A882592B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124462"/>
              </p:ext>
            </p:extLst>
          </p:nvPr>
        </p:nvGraphicFramePr>
        <p:xfrm>
          <a:off x="4064000" y="2980266"/>
          <a:ext cx="11921068" cy="584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D033AB28-1251-02ED-6743-10BB65BA2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1B58CFB5-C164-F1F4-62A2-FD020D68B124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D01BFC4-7F77-035D-0050-B1209B9806FC}"/>
              </a:ext>
            </a:extLst>
          </p:cNvPr>
          <p:cNvSpPr txBox="1">
            <a:spLocks/>
          </p:cNvSpPr>
          <p:nvPr/>
        </p:nvSpPr>
        <p:spPr>
          <a:xfrm>
            <a:off x="7314334" y="2400300"/>
            <a:ext cx="10697218" cy="77597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400" b="1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RPV - Requisição de Pequeno Valor</a:t>
            </a:r>
          </a:p>
          <a:p>
            <a:pPr algn="just">
              <a:buClrTx/>
              <a:buFontTx/>
              <a:buNone/>
              <a:defRPr/>
            </a:pPr>
            <a:endParaRPr lang="pt-BR" sz="4000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r>
              <a:rPr lang="pt-BR" sz="3600" b="1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Emenda </a:t>
            </a:r>
            <a:r>
              <a:rPr lang="pt-BR" sz="3600" b="1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Constitucional </a:t>
            </a:r>
            <a:r>
              <a:rPr lang="pt-BR" sz="3600" b="1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37/2002</a:t>
            </a:r>
          </a:p>
          <a:p>
            <a:pPr algn="just">
              <a:buClrTx/>
              <a:buFontTx/>
              <a:buNone/>
              <a:defRPr/>
            </a:pPr>
            <a:endParaRPr lang="pt-BR" sz="3600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r>
              <a:rPr lang="pt-BR" sz="3600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Prazo de pagamento - </a:t>
            </a:r>
            <a:r>
              <a:rPr lang="pt-BR" sz="3600" b="1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60 </a:t>
            </a:r>
            <a:r>
              <a:rPr lang="pt-BR" sz="3600" b="1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dias </a:t>
            </a:r>
            <a:r>
              <a:rPr lang="pt-BR" sz="3600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para realizar o pagamento.</a:t>
            </a:r>
          </a:p>
          <a:p>
            <a:pPr algn="just">
              <a:buClrTx/>
              <a:buFontTx/>
              <a:buNone/>
              <a:defRPr/>
            </a:pPr>
            <a:endParaRPr lang="pt-BR" sz="3600" kern="1200" dirty="0">
              <a:solidFill>
                <a:schemeClr val="tx1"/>
              </a:solidFill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algn="just">
              <a:buClrTx/>
              <a:buFontTx/>
              <a:buNone/>
              <a:defRPr/>
            </a:pPr>
            <a:r>
              <a:rPr lang="pt-BR" sz="3600" kern="1200" dirty="0" smtClean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Atualizado pelo </a:t>
            </a:r>
            <a:r>
              <a:rPr lang="pt-BR" sz="3600" kern="1200" dirty="0">
                <a:solidFill>
                  <a:schemeClr val="tx1"/>
                </a:solidFill>
                <a:latin typeface="Poppins" panose="020B0604020202020204" charset="0"/>
                <a:ea typeface="+mn-ea"/>
                <a:cs typeface="Poppins" panose="020B0604020202020204" charset="0"/>
              </a:rPr>
              <a:t>índice IPCA.</a:t>
            </a:r>
            <a:endParaRPr lang="pt-BR" sz="360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9530109-0B79-B0EB-EC24-36FC0B487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117" y="2067791"/>
            <a:ext cx="7314335" cy="7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3223" y="2375098"/>
            <a:ext cx="5404006" cy="3012959"/>
            <a:chOff x="0" y="0"/>
            <a:chExt cx="142327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3277" cy="812800"/>
            </a:xfrm>
            <a:custGeom>
              <a:avLst/>
              <a:gdLst/>
              <a:ahLst/>
              <a:cxnLst/>
              <a:rect l="l" t="t" r="r" b="b"/>
              <a:pathLst>
                <a:path w="1423277" h="812800">
                  <a:moveTo>
                    <a:pt x="24355" y="0"/>
                  </a:moveTo>
                  <a:lnTo>
                    <a:pt x="1398923" y="0"/>
                  </a:lnTo>
                  <a:cubicBezTo>
                    <a:pt x="1405382" y="0"/>
                    <a:pt x="1411577" y="2566"/>
                    <a:pt x="1416144" y="7133"/>
                  </a:cubicBezTo>
                  <a:cubicBezTo>
                    <a:pt x="1420711" y="11701"/>
                    <a:pt x="1423277" y="17895"/>
                    <a:pt x="1423277" y="24355"/>
                  </a:cubicBezTo>
                  <a:lnTo>
                    <a:pt x="1423277" y="788445"/>
                  </a:lnTo>
                  <a:cubicBezTo>
                    <a:pt x="1423277" y="801896"/>
                    <a:pt x="1412373" y="812800"/>
                    <a:pt x="1398923" y="812800"/>
                  </a:cubicBezTo>
                  <a:lnTo>
                    <a:pt x="24355" y="812800"/>
                  </a:lnTo>
                  <a:cubicBezTo>
                    <a:pt x="10904" y="812800"/>
                    <a:pt x="0" y="801896"/>
                    <a:pt x="0" y="788445"/>
                  </a:cubicBezTo>
                  <a:lnTo>
                    <a:pt x="0" y="24355"/>
                  </a:lnTo>
                  <a:cubicBezTo>
                    <a:pt x="0" y="10904"/>
                    <a:pt x="10904" y="0"/>
                    <a:pt x="2435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1423277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RPV - CÍVEL</a:t>
              </a:r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137229" y="3942209"/>
            <a:ext cx="16337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7616274" y="2893209"/>
            <a:ext cx="3924961" cy="2181013"/>
            <a:chOff x="0" y="0"/>
            <a:chExt cx="1033735" cy="5744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3735" cy="574423"/>
            </a:xfrm>
            <a:custGeom>
              <a:avLst/>
              <a:gdLst/>
              <a:ahLst/>
              <a:cxnLst/>
              <a:rect l="l" t="t" r="r" b="b"/>
              <a:pathLst>
                <a:path w="1033735" h="574423">
                  <a:moveTo>
                    <a:pt x="33532" y="0"/>
                  </a:moveTo>
                  <a:lnTo>
                    <a:pt x="1000202" y="0"/>
                  </a:lnTo>
                  <a:cubicBezTo>
                    <a:pt x="1009096" y="0"/>
                    <a:pt x="1017625" y="3533"/>
                    <a:pt x="1023913" y="9821"/>
                  </a:cubicBezTo>
                  <a:cubicBezTo>
                    <a:pt x="1030202" y="16110"/>
                    <a:pt x="1033735" y="24639"/>
                    <a:pt x="1033735" y="33532"/>
                  </a:cubicBezTo>
                  <a:lnTo>
                    <a:pt x="1033735" y="540891"/>
                  </a:lnTo>
                  <a:cubicBezTo>
                    <a:pt x="1033735" y="549784"/>
                    <a:pt x="1030202" y="558313"/>
                    <a:pt x="1023913" y="564602"/>
                  </a:cubicBezTo>
                  <a:cubicBezTo>
                    <a:pt x="1017625" y="570890"/>
                    <a:pt x="1009096" y="574423"/>
                    <a:pt x="1000202" y="574423"/>
                  </a:cubicBezTo>
                  <a:lnTo>
                    <a:pt x="33532" y="574423"/>
                  </a:lnTo>
                  <a:cubicBezTo>
                    <a:pt x="24639" y="574423"/>
                    <a:pt x="16110" y="570890"/>
                    <a:pt x="9821" y="564602"/>
                  </a:cubicBezTo>
                  <a:cubicBezTo>
                    <a:pt x="3533" y="558313"/>
                    <a:pt x="0" y="549784"/>
                    <a:pt x="0" y="540891"/>
                  </a:cubicBezTo>
                  <a:lnTo>
                    <a:pt x="0" y="33532"/>
                  </a:lnTo>
                  <a:cubicBezTo>
                    <a:pt x="0" y="24639"/>
                    <a:pt x="3533" y="16110"/>
                    <a:pt x="9821" y="9821"/>
                  </a:cubicBezTo>
                  <a:cubicBezTo>
                    <a:pt x="16110" y="3533"/>
                    <a:pt x="24639" y="0"/>
                    <a:pt x="3353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033735" cy="64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OFÍCIOS </a:t>
              </a:r>
            </a:p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dirty="0" smtClean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593</a:t>
              </a:r>
              <a:endPara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1541235" y="3905058"/>
            <a:ext cx="16337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10" name="Group 10"/>
          <p:cNvGrpSpPr/>
          <p:nvPr/>
        </p:nvGrpSpPr>
        <p:grpSpPr>
          <a:xfrm>
            <a:off x="13167884" y="2851702"/>
            <a:ext cx="3924961" cy="2181013"/>
            <a:chOff x="0" y="0"/>
            <a:chExt cx="1033735" cy="5744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33735" cy="574423"/>
            </a:xfrm>
            <a:custGeom>
              <a:avLst/>
              <a:gdLst/>
              <a:ahLst/>
              <a:cxnLst/>
              <a:rect l="l" t="t" r="r" b="b"/>
              <a:pathLst>
                <a:path w="1033735" h="574423">
                  <a:moveTo>
                    <a:pt x="33532" y="0"/>
                  </a:moveTo>
                  <a:lnTo>
                    <a:pt x="1000202" y="0"/>
                  </a:lnTo>
                  <a:cubicBezTo>
                    <a:pt x="1009096" y="0"/>
                    <a:pt x="1017625" y="3533"/>
                    <a:pt x="1023913" y="9821"/>
                  </a:cubicBezTo>
                  <a:cubicBezTo>
                    <a:pt x="1030202" y="16110"/>
                    <a:pt x="1033735" y="24639"/>
                    <a:pt x="1033735" y="33532"/>
                  </a:cubicBezTo>
                  <a:lnTo>
                    <a:pt x="1033735" y="540891"/>
                  </a:lnTo>
                  <a:cubicBezTo>
                    <a:pt x="1033735" y="549784"/>
                    <a:pt x="1030202" y="558313"/>
                    <a:pt x="1023913" y="564602"/>
                  </a:cubicBezTo>
                  <a:cubicBezTo>
                    <a:pt x="1017625" y="570890"/>
                    <a:pt x="1009096" y="574423"/>
                    <a:pt x="1000202" y="574423"/>
                  </a:cubicBezTo>
                  <a:lnTo>
                    <a:pt x="33532" y="574423"/>
                  </a:lnTo>
                  <a:cubicBezTo>
                    <a:pt x="24639" y="574423"/>
                    <a:pt x="16110" y="570890"/>
                    <a:pt x="9821" y="564602"/>
                  </a:cubicBezTo>
                  <a:cubicBezTo>
                    <a:pt x="3533" y="558313"/>
                    <a:pt x="0" y="549784"/>
                    <a:pt x="0" y="540891"/>
                  </a:cubicBezTo>
                  <a:lnTo>
                    <a:pt x="0" y="33532"/>
                  </a:lnTo>
                  <a:cubicBezTo>
                    <a:pt x="0" y="24639"/>
                    <a:pt x="3533" y="16110"/>
                    <a:pt x="9821" y="9821"/>
                  </a:cubicBezTo>
                  <a:cubicBezTo>
                    <a:pt x="16110" y="3533"/>
                    <a:pt x="24639" y="0"/>
                    <a:pt x="33532" y="0"/>
                  </a:cubicBezTo>
                  <a:close/>
                </a:path>
              </a:pathLst>
            </a:custGeom>
            <a:solidFill>
              <a:srgbClr val="8CA8E6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033735" cy="64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u="sng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R$ </a:t>
              </a:r>
              <a:r>
                <a:rPr lang="en-US" sz="2599" b="1" u="sng" dirty="0" smtClean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324.734,61</a:t>
              </a:r>
              <a:endParaRPr lang="en-US" sz="2599" b="1" u="sng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3223" y="5822047"/>
            <a:ext cx="5404006" cy="2842415"/>
            <a:chOff x="0" y="0"/>
            <a:chExt cx="1423277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23277" cy="812800"/>
            </a:xfrm>
            <a:custGeom>
              <a:avLst/>
              <a:gdLst/>
              <a:ahLst/>
              <a:cxnLst/>
              <a:rect l="l" t="t" r="r" b="b"/>
              <a:pathLst>
                <a:path w="1423277" h="812800">
                  <a:moveTo>
                    <a:pt x="24355" y="0"/>
                  </a:moveTo>
                  <a:lnTo>
                    <a:pt x="1398923" y="0"/>
                  </a:lnTo>
                  <a:cubicBezTo>
                    <a:pt x="1405382" y="0"/>
                    <a:pt x="1411577" y="2566"/>
                    <a:pt x="1416144" y="7133"/>
                  </a:cubicBezTo>
                  <a:cubicBezTo>
                    <a:pt x="1420711" y="11701"/>
                    <a:pt x="1423277" y="17895"/>
                    <a:pt x="1423277" y="24355"/>
                  </a:cubicBezTo>
                  <a:lnTo>
                    <a:pt x="1423277" y="788445"/>
                  </a:lnTo>
                  <a:cubicBezTo>
                    <a:pt x="1423277" y="801896"/>
                    <a:pt x="1412373" y="812800"/>
                    <a:pt x="1398923" y="812800"/>
                  </a:cubicBezTo>
                  <a:lnTo>
                    <a:pt x="24355" y="812800"/>
                  </a:lnTo>
                  <a:cubicBezTo>
                    <a:pt x="10904" y="812800"/>
                    <a:pt x="0" y="801896"/>
                    <a:pt x="0" y="788445"/>
                  </a:cubicBezTo>
                  <a:lnTo>
                    <a:pt x="0" y="24355"/>
                  </a:lnTo>
                  <a:cubicBezTo>
                    <a:pt x="0" y="10904"/>
                    <a:pt x="10904" y="0"/>
                    <a:pt x="2435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14300"/>
              <a:ext cx="1423277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38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RPV - TRABALHISTA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6137229" y="7158001"/>
            <a:ext cx="16337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7616274" y="6067494"/>
            <a:ext cx="3924961" cy="2181013"/>
            <a:chOff x="0" y="0"/>
            <a:chExt cx="1033735" cy="5744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3735" cy="574423"/>
            </a:xfrm>
            <a:custGeom>
              <a:avLst/>
              <a:gdLst/>
              <a:ahLst/>
              <a:cxnLst/>
              <a:rect l="l" t="t" r="r" b="b"/>
              <a:pathLst>
                <a:path w="1033735" h="574423">
                  <a:moveTo>
                    <a:pt x="33532" y="0"/>
                  </a:moveTo>
                  <a:lnTo>
                    <a:pt x="1000202" y="0"/>
                  </a:lnTo>
                  <a:cubicBezTo>
                    <a:pt x="1009096" y="0"/>
                    <a:pt x="1017625" y="3533"/>
                    <a:pt x="1023913" y="9821"/>
                  </a:cubicBezTo>
                  <a:cubicBezTo>
                    <a:pt x="1030202" y="16110"/>
                    <a:pt x="1033735" y="24639"/>
                    <a:pt x="1033735" y="33532"/>
                  </a:cubicBezTo>
                  <a:lnTo>
                    <a:pt x="1033735" y="540891"/>
                  </a:lnTo>
                  <a:cubicBezTo>
                    <a:pt x="1033735" y="549784"/>
                    <a:pt x="1030202" y="558313"/>
                    <a:pt x="1023913" y="564602"/>
                  </a:cubicBezTo>
                  <a:cubicBezTo>
                    <a:pt x="1017625" y="570890"/>
                    <a:pt x="1009096" y="574423"/>
                    <a:pt x="1000202" y="574423"/>
                  </a:cubicBezTo>
                  <a:lnTo>
                    <a:pt x="33532" y="574423"/>
                  </a:lnTo>
                  <a:cubicBezTo>
                    <a:pt x="24639" y="574423"/>
                    <a:pt x="16110" y="570890"/>
                    <a:pt x="9821" y="564602"/>
                  </a:cubicBezTo>
                  <a:cubicBezTo>
                    <a:pt x="3533" y="558313"/>
                    <a:pt x="0" y="549784"/>
                    <a:pt x="0" y="540891"/>
                  </a:cubicBezTo>
                  <a:lnTo>
                    <a:pt x="0" y="33532"/>
                  </a:lnTo>
                  <a:cubicBezTo>
                    <a:pt x="0" y="24639"/>
                    <a:pt x="3533" y="16110"/>
                    <a:pt x="9821" y="9821"/>
                  </a:cubicBezTo>
                  <a:cubicBezTo>
                    <a:pt x="16110" y="3533"/>
                    <a:pt x="24639" y="0"/>
                    <a:pt x="3353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33735" cy="64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OFÍCIOS</a:t>
              </a:r>
            </a:p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82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11534130" y="7079760"/>
            <a:ext cx="16337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13146040" y="6067494"/>
            <a:ext cx="3924961" cy="2181013"/>
            <a:chOff x="0" y="0"/>
            <a:chExt cx="1033735" cy="5744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33735" cy="574423"/>
            </a:xfrm>
            <a:custGeom>
              <a:avLst/>
              <a:gdLst/>
              <a:ahLst/>
              <a:cxnLst/>
              <a:rect l="l" t="t" r="r" b="b"/>
              <a:pathLst>
                <a:path w="1033735" h="574423">
                  <a:moveTo>
                    <a:pt x="33532" y="0"/>
                  </a:moveTo>
                  <a:lnTo>
                    <a:pt x="1000202" y="0"/>
                  </a:lnTo>
                  <a:cubicBezTo>
                    <a:pt x="1009096" y="0"/>
                    <a:pt x="1017625" y="3533"/>
                    <a:pt x="1023913" y="9821"/>
                  </a:cubicBezTo>
                  <a:cubicBezTo>
                    <a:pt x="1030202" y="16110"/>
                    <a:pt x="1033735" y="24639"/>
                    <a:pt x="1033735" y="33532"/>
                  </a:cubicBezTo>
                  <a:lnTo>
                    <a:pt x="1033735" y="540891"/>
                  </a:lnTo>
                  <a:cubicBezTo>
                    <a:pt x="1033735" y="549784"/>
                    <a:pt x="1030202" y="558313"/>
                    <a:pt x="1023913" y="564602"/>
                  </a:cubicBezTo>
                  <a:cubicBezTo>
                    <a:pt x="1017625" y="570890"/>
                    <a:pt x="1009096" y="574423"/>
                    <a:pt x="1000202" y="574423"/>
                  </a:cubicBezTo>
                  <a:lnTo>
                    <a:pt x="33532" y="574423"/>
                  </a:lnTo>
                  <a:cubicBezTo>
                    <a:pt x="24639" y="574423"/>
                    <a:pt x="16110" y="570890"/>
                    <a:pt x="9821" y="564602"/>
                  </a:cubicBezTo>
                  <a:cubicBezTo>
                    <a:pt x="3533" y="558313"/>
                    <a:pt x="0" y="549784"/>
                    <a:pt x="0" y="540891"/>
                  </a:cubicBezTo>
                  <a:lnTo>
                    <a:pt x="0" y="33532"/>
                  </a:lnTo>
                  <a:cubicBezTo>
                    <a:pt x="0" y="24639"/>
                    <a:pt x="3533" y="16110"/>
                    <a:pt x="9821" y="9821"/>
                  </a:cubicBezTo>
                  <a:cubicBezTo>
                    <a:pt x="16110" y="3533"/>
                    <a:pt x="24639" y="0"/>
                    <a:pt x="33532" y="0"/>
                  </a:cubicBezTo>
                  <a:close/>
                </a:path>
              </a:pathLst>
            </a:custGeom>
            <a:solidFill>
              <a:srgbClr val="8CA8E6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1033735" cy="64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R$ 633.654,90</a:t>
              </a:r>
            </a:p>
          </p:txBody>
        </p:sp>
      </p:grpSp>
      <p:sp>
        <p:nvSpPr>
          <p:cNvPr id="24" name="Google Shape;111;p3">
            <a:extLst>
              <a:ext uri="{FF2B5EF4-FFF2-40B4-BE49-F238E27FC236}">
                <a16:creationId xmlns:a16="http://schemas.microsoft.com/office/drawing/2014/main" id="{E4DCD8E3-2C08-458F-B3B2-304B65EF2233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</p:sp>
      <p:sp>
        <p:nvSpPr>
          <p:cNvPr id="25" name="Google Shape;113;p3">
            <a:extLst>
              <a:ext uri="{FF2B5EF4-FFF2-40B4-BE49-F238E27FC236}">
                <a16:creationId xmlns:a16="http://schemas.microsoft.com/office/drawing/2014/main" id="{AD6B2716-ADED-4BA5-8F2D-63F34484FE0F}"/>
              </a:ext>
            </a:extLst>
          </p:cNvPr>
          <p:cNvSpPr txBox="1"/>
          <p:nvPr/>
        </p:nvSpPr>
        <p:spPr>
          <a:xfrm>
            <a:off x="2407952" y="498013"/>
            <a:ext cx="14639004" cy="123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RPV’s PAGOS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4599BE1B-D412-3A30-9458-68CC183F2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7FF88921-89A2-52E8-2D5D-FCBD3F111AC2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27C74A2D-5E6F-6D90-6C95-D1B8EFE409A6}"/>
              </a:ext>
            </a:extLst>
          </p:cNvPr>
          <p:cNvSpPr txBox="1"/>
          <p:nvPr/>
        </p:nvSpPr>
        <p:spPr>
          <a:xfrm>
            <a:off x="1824498" y="628181"/>
            <a:ext cx="14639004" cy="112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OFÍCIOS</a:t>
            </a:r>
            <a:r>
              <a:rPr lang="en-US" sz="4195" b="1" i="0" u="sng" strike="noStrike" cap="none" dirty="0">
                <a:solidFill>
                  <a:srgbClr val="FF66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90094E7-ECBE-BE0B-3025-5F3D376DE7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193442"/>
              </p:ext>
            </p:extLst>
          </p:nvPr>
        </p:nvGraphicFramePr>
        <p:xfrm>
          <a:off x="850605" y="2020186"/>
          <a:ext cx="16395404" cy="788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75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574" y="889780"/>
            <a:ext cx="16899467" cy="1143000"/>
          </a:xfrm>
        </p:spPr>
        <p:txBody>
          <a:bodyPr>
            <a:noAutofit/>
          </a:bodyPr>
          <a:lstStyle/>
          <a:p>
            <a:r>
              <a:rPr lang="pt-BR" sz="5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Arial"/>
              </a:rPr>
              <a:t/>
            </a:r>
            <a:br>
              <a:rPr lang="pt-BR" sz="5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Arial"/>
              </a:rPr>
            </a:br>
            <a:r>
              <a:rPr lang="pt-BR" sz="5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Arial"/>
              </a:rPr>
              <a:t>Curso </a:t>
            </a:r>
            <a:r>
              <a:rPr lang="pt-BR" sz="54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Arial"/>
              </a:rPr>
              <a:t>de aprimoramento </a:t>
            </a:r>
            <a:r>
              <a:rPr lang="pt-BR" sz="5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Arial"/>
              </a:rPr>
              <a:t/>
            </a:r>
            <a:br>
              <a:rPr lang="pt-BR" sz="5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Arial"/>
              </a:rPr>
            </a:br>
            <a:r>
              <a:rPr lang="pt-BR" sz="5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Arial"/>
              </a:rPr>
              <a:t> </a:t>
            </a:r>
            <a:r>
              <a:rPr lang="pt-BR" sz="54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Arial"/>
              </a:rPr>
              <a:t>Inovações Tecnológicas na Atuação Jurídica Municipal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058401" y="3225338"/>
            <a:ext cx="6783184" cy="6749935"/>
          </a:xfrm>
        </p:spPr>
        <p:txBody>
          <a:bodyPr>
            <a:normAutofit lnSpcReduction="10000"/>
          </a:bodyPr>
          <a:lstStyle/>
          <a:p>
            <a:endParaRPr lang="pt-BR" dirty="0">
              <a:solidFill>
                <a:schemeClr val="bg2"/>
              </a:solidFill>
            </a:endParaRPr>
          </a:p>
          <a:p>
            <a:r>
              <a:rPr lang="pt-BR" b="1" dirty="0" smtClean="0">
                <a:solidFill>
                  <a:schemeClr val="bg2"/>
                </a:solidFill>
              </a:rPr>
              <a:t>16 </a:t>
            </a:r>
            <a:r>
              <a:rPr lang="pt-BR" b="1" dirty="0">
                <a:solidFill>
                  <a:schemeClr val="bg2"/>
                </a:solidFill>
              </a:rPr>
              <a:t>de julho de 2025 </a:t>
            </a:r>
            <a:br>
              <a:rPr lang="pt-BR" b="1" dirty="0">
                <a:solidFill>
                  <a:schemeClr val="bg2"/>
                </a:solidFill>
              </a:rPr>
            </a:br>
            <a:r>
              <a:rPr lang="pt-BR" dirty="0">
                <a:solidFill>
                  <a:schemeClr val="bg2"/>
                </a:solidFill>
              </a:rPr>
              <a:t>Tema: Aplicação da Inteligência Artificial na Secretaria de Assuntos </a:t>
            </a:r>
            <a:r>
              <a:rPr lang="pt-BR" dirty="0" smtClean="0">
                <a:solidFill>
                  <a:schemeClr val="bg2"/>
                </a:solidFill>
              </a:rPr>
              <a:t>Jurídicos</a:t>
            </a:r>
          </a:p>
          <a:p>
            <a:pPr marL="114300" indent="0">
              <a:buNone/>
            </a:pPr>
            <a:endParaRPr lang="pt-BR" dirty="0">
              <a:solidFill>
                <a:schemeClr val="bg2"/>
              </a:solidFill>
            </a:endParaRPr>
          </a:p>
          <a:p>
            <a:r>
              <a:rPr lang="pt-BR" b="1" dirty="0">
                <a:solidFill>
                  <a:schemeClr val="bg2"/>
                </a:solidFill>
              </a:rPr>
              <a:t>23 de julho de 2025 </a:t>
            </a:r>
            <a:br>
              <a:rPr lang="pt-BR" b="1" dirty="0">
                <a:solidFill>
                  <a:schemeClr val="bg2"/>
                </a:solidFill>
              </a:rPr>
            </a:br>
            <a:r>
              <a:rPr lang="pt-BR" dirty="0">
                <a:solidFill>
                  <a:schemeClr val="bg2"/>
                </a:solidFill>
              </a:rPr>
              <a:t>Tema: Utilização e Aperfeiçoamento do Sistema E-</a:t>
            </a:r>
            <a:r>
              <a:rPr lang="pt-BR" dirty="0" err="1">
                <a:solidFill>
                  <a:schemeClr val="bg2"/>
                </a:solidFill>
              </a:rPr>
              <a:t>Proc</a:t>
            </a:r>
            <a:endParaRPr lang="pt-BR" dirty="0">
              <a:solidFill>
                <a:schemeClr val="bg2"/>
              </a:solidFill>
            </a:endParaRPr>
          </a:p>
          <a:p>
            <a:endParaRPr lang="pt-BR" dirty="0" smtClean="0"/>
          </a:p>
          <a:p>
            <a:r>
              <a:rPr lang="pt-BR" b="1" dirty="0">
                <a:solidFill>
                  <a:schemeClr val="bg2"/>
                </a:solidFill>
              </a:rPr>
              <a:t> ICDE -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Instituto Central de Direito e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Educação – Salto/SP</a:t>
            </a:r>
          </a:p>
          <a:p>
            <a:pPr marL="114300" indent="0">
              <a:buNone/>
            </a:pP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    Ministrante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: Prof. D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. Romeu 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Bicalho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3F1726C8-EFFE-4EB4-AFB5-56E28E3FE73C" descr="Captura de Tela 2025-11-27 à(s) 17.16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46" y="4071056"/>
            <a:ext cx="6997065" cy="37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395462D1-11F0-B33F-0E79-E37D5699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BE54DC09-0426-E280-CAF2-A9A3AAA3229A}"/>
              </a:ext>
            </a:extLst>
          </p:cNvPr>
          <p:cNvSpPr/>
          <p:nvPr/>
        </p:nvSpPr>
        <p:spPr>
          <a:xfrm>
            <a:off x="282498" y="527255"/>
            <a:ext cx="3476062" cy="961845"/>
          </a:xfrm>
          <a:custGeom>
            <a:avLst/>
            <a:gdLst/>
            <a:ahLst/>
            <a:cxnLst/>
            <a:rect l="l" t="t" r="r" b="b"/>
            <a:pathLst>
              <a:path w="3476062" h="961845" extrusionOk="0">
                <a:moveTo>
                  <a:pt x="0" y="0"/>
                </a:moveTo>
                <a:lnTo>
                  <a:pt x="3476062" y="0"/>
                </a:lnTo>
                <a:lnTo>
                  <a:pt x="3476062" y="961845"/>
                </a:lnTo>
                <a:lnTo>
                  <a:pt x="0" y="961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18" t="-71459" r="-9680" b="-71459"/>
            </a:stretch>
          </a:blipFill>
          <a:ln>
            <a:noFill/>
          </a:ln>
        </p:spPr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562E906D-3E79-788C-BDD0-35BE8D19C566}"/>
              </a:ext>
            </a:extLst>
          </p:cNvPr>
          <p:cNvSpPr txBox="1"/>
          <p:nvPr/>
        </p:nvSpPr>
        <p:spPr>
          <a:xfrm>
            <a:off x="1824498" y="796544"/>
            <a:ext cx="14639004" cy="7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5" b="1" i="0" u="sng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PROCON - SP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55E5D7-7103-E7D1-EEBD-D6E4831B5EB9}"/>
              </a:ext>
            </a:extLst>
          </p:cNvPr>
          <p:cNvSpPr txBox="1"/>
          <p:nvPr/>
        </p:nvSpPr>
        <p:spPr>
          <a:xfrm>
            <a:off x="1105786" y="2466753"/>
            <a:ext cx="15332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Poppins" panose="020B0604020202020204" charset="0"/>
                <a:cs typeface="Poppins" panose="020B0604020202020204" charset="0"/>
              </a:rPr>
              <a:t>Responsável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: Maria </a:t>
            </a:r>
            <a:r>
              <a:rPr lang="pt-BR" sz="3200" dirty="0" smtClean="0">
                <a:latin typeface="Poppins" panose="020B0604020202020204" charset="0"/>
                <a:cs typeface="Poppins" panose="020B0604020202020204" charset="0"/>
              </a:rPr>
              <a:t>Cristina </a:t>
            </a:r>
            <a:r>
              <a:rPr lang="pt-BR" sz="3200" dirty="0" err="1" smtClean="0">
                <a:latin typeface="Poppins" panose="020B0604020202020204" charset="0"/>
                <a:cs typeface="Poppins" panose="020B0604020202020204" charset="0"/>
              </a:rPr>
              <a:t>Pauly</a:t>
            </a:r>
            <a:r>
              <a:rPr lang="pt-BR" sz="3200" dirty="0" smtClean="0">
                <a:latin typeface="Poppins" panose="020B0604020202020204" charset="0"/>
                <a:cs typeface="Poppins" panose="020B0604020202020204" charset="0"/>
              </a:rPr>
              <a:t> de Andrade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pt-BR" sz="3200" dirty="0">
                <a:latin typeface="Poppins" panose="020B0604020202020204" charset="0"/>
                <a:cs typeface="Poppins" panose="020B0604020202020204" charset="0"/>
              </a:rPr>
            </a:br>
            <a:r>
              <a:rPr lang="pt-BR" sz="3200" b="1" dirty="0">
                <a:latin typeface="Poppins" panose="020B0604020202020204" charset="0"/>
                <a:cs typeface="Poppins" panose="020B0604020202020204" charset="0"/>
              </a:rPr>
              <a:t>Endereço: 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Rua Itapiru, nº 983 </a:t>
            </a:r>
            <a:r>
              <a:rPr lang="pt-BR" sz="3200" dirty="0" smtClean="0">
                <a:latin typeface="Poppins" panose="020B0604020202020204" charset="0"/>
                <a:cs typeface="Poppins" panose="020B0604020202020204" charset="0"/>
              </a:rPr>
              <a:t>(Atende Fácil) 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– Bela Vista, Salto/SP</a:t>
            </a:r>
            <a:br>
              <a:rPr lang="pt-BR" sz="3200" dirty="0">
                <a:latin typeface="Poppins" panose="020B0604020202020204" charset="0"/>
                <a:cs typeface="Poppins" panose="020B0604020202020204" charset="0"/>
              </a:rPr>
            </a:br>
            <a:r>
              <a:rPr lang="pt-BR" sz="3200" b="1" dirty="0">
                <a:latin typeface="Poppins" panose="020B0604020202020204" charset="0"/>
                <a:cs typeface="Poppins" panose="020B0604020202020204" charset="0"/>
              </a:rPr>
              <a:t>E-mail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: procon@salto.sp.gov.br (somente para dúvidas)</a:t>
            </a:r>
            <a:br>
              <a:rPr lang="pt-BR" sz="3200" dirty="0">
                <a:latin typeface="Poppins" panose="020B0604020202020204" charset="0"/>
                <a:cs typeface="Poppins" panose="020B0604020202020204" charset="0"/>
              </a:rPr>
            </a:br>
            <a:r>
              <a:rPr lang="pt-BR" sz="3200" b="1" dirty="0">
                <a:latin typeface="Poppins" panose="020B0604020202020204" charset="0"/>
                <a:cs typeface="Poppins" panose="020B0604020202020204" charset="0"/>
              </a:rPr>
              <a:t>Atendimento: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 de segunda </a:t>
            </a:r>
            <a:r>
              <a:rPr lang="pt-BR" sz="3200" dirty="0" smtClean="0">
                <a:latin typeface="Poppins" panose="020B0604020202020204" charset="0"/>
                <a:cs typeface="Poppins" panose="020B0604020202020204" charset="0"/>
              </a:rPr>
              <a:t>à quinta-feira, 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das 8h às </a:t>
            </a:r>
            <a:r>
              <a:rPr lang="pt-BR" sz="3200" dirty="0" smtClean="0">
                <a:latin typeface="Poppins" panose="020B0604020202020204" charset="0"/>
                <a:cs typeface="Poppins" panose="020B0604020202020204" charset="0"/>
              </a:rPr>
              <a:t>17h e às sextas-feiras, das 09h30 às 17h </a:t>
            </a:r>
            <a:endParaRPr lang="pt-BR" sz="3200" dirty="0">
              <a:latin typeface="Poppins" panose="020B0604020202020204" charset="0"/>
              <a:cs typeface="Poppins" panose="020B0604020202020204" charset="0"/>
            </a:endParaRPr>
          </a:p>
          <a:p>
            <a:endParaRPr lang="pt-BR" sz="3200" dirty="0">
              <a:latin typeface="Poppins" panose="020B0604020202020204" charset="0"/>
              <a:cs typeface="Poppins" panose="020B0604020202020204" charset="0"/>
            </a:endParaRPr>
          </a:p>
          <a:p>
            <a:endParaRPr lang="pt-BR" sz="3200" dirty="0">
              <a:latin typeface="Poppins" panose="020B0604020202020204" charset="0"/>
              <a:cs typeface="Poppins" panose="020B0604020202020204" charset="0"/>
            </a:endParaRPr>
          </a:p>
          <a:p>
            <a:endParaRPr lang="pt-BR" sz="3200" dirty="0">
              <a:latin typeface="Poppins" panose="020B0604020202020204" charset="0"/>
              <a:cs typeface="Poppins" panose="020B0604020202020204" charset="0"/>
            </a:endParaRPr>
          </a:p>
          <a:p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PROCON DIGITAL - 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  <a:hlinkClick r:id="rId4"/>
              </a:rPr>
              <a:t>https://www.procon.sp.gov.br/procon-sp-digital/</a:t>
            </a:r>
            <a:r>
              <a:rPr lang="pt-BR" sz="3200" dirty="0">
                <a:latin typeface="Poppins" panose="020B0604020202020204" charset="0"/>
                <a:cs typeface="Poppins" panose="020B0604020202020204" charset="0"/>
              </a:rPr>
              <a:t> 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1290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F7EB1D-946A-4C42-BDC3-95ABA4380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9965" y="7814752"/>
            <a:ext cx="13271424" cy="5458681"/>
          </a:xfrm>
        </p:spPr>
        <p:txBody>
          <a:bodyPr>
            <a:normAutofit/>
          </a:bodyPr>
          <a:lstStyle/>
          <a:p>
            <a:pPr marL="194310" lvl="1" indent="0">
              <a:lnSpc>
                <a:spcPts val="2520"/>
              </a:lnSpc>
              <a:buNone/>
            </a:pP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*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Atendimentos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CIP – Carta de </a:t>
            </a:r>
            <a:r>
              <a:rPr lang="en-US" sz="3200" dirty="0" err="1" smtClean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Informações</a:t>
            </a:r>
            <a:r>
              <a:rPr lang="en-US" sz="3200" dirty="0" smtClean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Preliminares</a:t>
            </a:r>
            <a:r>
              <a:rPr lang="en-US" sz="3200" dirty="0" smtClean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- 1127</a:t>
            </a:r>
          </a:p>
          <a:p>
            <a:pPr marL="194310" lvl="1" indent="0">
              <a:lnSpc>
                <a:spcPts val="2520"/>
              </a:lnSpc>
              <a:buNone/>
            </a:pP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*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Consultas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-  356</a:t>
            </a:r>
          </a:p>
          <a:p>
            <a:pPr marL="194310" lvl="1" indent="0">
              <a:lnSpc>
                <a:spcPts val="2520"/>
              </a:lnSpc>
              <a:buNone/>
            </a:pP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*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Abertura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direta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de </a:t>
            </a:r>
            <a:r>
              <a:rPr lang="en-US" sz="3200" dirty="0" err="1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Reclamação</a:t>
            </a:r>
            <a:r>
              <a:rPr lang="en-US" sz="3200" dirty="0">
                <a:solidFill>
                  <a:schemeClr val="bg2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 - 108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BF21261-A226-48A1-AB5F-35B9756DA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9200" y="190500"/>
            <a:ext cx="82296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b="1" u="sng" dirty="0">
                <a:solidFill>
                  <a:srgbClr val="8CA8E6"/>
                </a:solidFill>
                <a:latin typeface="Poppins" panose="020B0604020202020204" charset="0"/>
                <a:ea typeface="Poppins Bold"/>
                <a:cs typeface="Poppins" panose="020B0604020202020204" charset="0"/>
                <a:sym typeface="Poppins Bold"/>
              </a:rPr>
              <a:t>ATENDIMENTOS PROCON 2025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ECA5335-1C27-4D84-B4D5-3511236D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25" y="895821"/>
            <a:ext cx="9832576" cy="76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5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211</Words>
  <Application>Microsoft Office PowerPoint</Application>
  <PresentationFormat>Personalizar</PresentationFormat>
  <Paragraphs>75</Paragraphs>
  <Slides>11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Poppins Bold</vt:lpstr>
      <vt:lpstr>Calibri</vt:lpstr>
      <vt:lpstr>Wingdings</vt:lpstr>
      <vt:lpstr>Poppins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Curso de aprimoramento   Inovações Tecnológicas na Atuação Jurídica Municipal</vt:lpstr>
      <vt:lpstr>Apresentação do PowerPoint</vt:lpstr>
      <vt:lpstr>ATENDIMENTOS PROCON 2025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ELIANE PASTORELLO</dc:creator>
  <cp:lastModifiedBy>PAMELA GUEDES DE LIMA</cp:lastModifiedBy>
  <cp:revision>66</cp:revision>
  <dcterms:created xsi:type="dcterms:W3CDTF">2006-08-16T00:00:00Z</dcterms:created>
  <dcterms:modified xsi:type="dcterms:W3CDTF">2025-11-28T11:50:47Z</dcterms:modified>
</cp:coreProperties>
</file>