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26"/>
  </p:notesMasterIdLst>
  <p:sldIdLst>
    <p:sldId id="273" r:id="rId2"/>
    <p:sldId id="293" r:id="rId3"/>
    <p:sldId id="292" r:id="rId4"/>
    <p:sldId id="274" r:id="rId5"/>
    <p:sldId id="306" r:id="rId6"/>
    <p:sldId id="275" r:id="rId7"/>
    <p:sldId id="329" r:id="rId8"/>
    <p:sldId id="307" r:id="rId9"/>
    <p:sldId id="318" r:id="rId10"/>
    <p:sldId id="319" r:id="rId11"/>
    <p:sldId id="323" r:id="rId12"/>
    <p:sldId id="326" r:id="rId13"/>
    <p:sldId id="324" r:id="rId14"/>
    <p:sldId id="310" r:id="rId15"/>
    <p:sldId id="313" r:id="rId16"/>
    <p:sldId id="316" r:id="rId17"/>
    <p:sldId id="327" r:id="rId18"/>
    <p:sldId id="315" r:id="rId19"/>
    <p:sldId id="317" r:id="rId20"/>
    <p:sldId id="308" r:id="rId21"/>
    <p:sldId id="314" r:id="rId22"/>
    <p:sldId id="328" r:id="rId23"/>
    <p:sldId id="311" r:id="rId24"/>
    <p:sldId id="291" r:id="rId25"/>
  </p:sldIdLst>
  <p:sldSz cx="12192000" cy="6858000"/>
  <p:notesSz cx="6858000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684" autoAdjust="0"/>
  </p:normalViewPr>
  <p:slideViewPr>
    <p:cSldViewPr snapToGrid="0">
      <p:cViewPr varScale="1">
        <p:scale>
          <a:sx n="107" d="100"/>
          <a:sy n="107" d="100"/>
        </p:scale>
        <p:origin x="75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F790FA-476D-448B-A872-BAE9BF98D209}" type="datetimeFigureOut">
              <a:rPr lang="pt-BR" smtClean="0"/>
              <a:t>13/06/2025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777194"/>
            <a:ext cx="548640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135D10-F91B-4447-9220-533B5DCEFC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0064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135D10-F91B-4447-9220-533B5DCEFC59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7299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69B178-529E-B4BE-39E9-25C2C82778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182E1F5-B63C-0676-1BFE-7BE0499D33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EF6C3BE-B3B3-E64F-8E8D-E5EAAA36C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9258A-02E2-419F-A973-A3136B118D13}" type="datetimeFigureOut">
              <a:rPr lang="pt-BR" smtClean="0"/>
              <a:t>13/06/2025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7473547-E538-8C02-157D-6382B1EA9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0E9E1A4-E2C3-8488-E41D-238CFF284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3EE95-33E6-4FBA-A18D-E8AF4D7060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3779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D5FE8A-71E7-46B7-4B73-8282AB101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D560327-FC41-0C40-58CC-CFF1EBDA59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FED06B5-A476-7DC8-5D55-D491D7C59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9258A-02E2-419F-A973-A3136B118D13}" type="datetimeFigureOut">
              <a:rPr lang="pt-BR" smtClean="0"/>
              <a:t>13/06/2025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741CE13-7A96-3DA5-58C9-62EBD2634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81CE288-C32F-6E55-A680-319B6CEF5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3EE95-33E6-4FBA-A18D-E8AF4D7060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4350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2BDC905-C1DA-7485-2512-27B5ABD308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8F807AF-CFA9-FC62-C425-39833B1BFE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7176A8D-3571-DE9B-5AEE-8AE148419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9258A-02E2-419F-A973-A3136B118D13}" type="datetimeFigureOut">
              <a:rPr lang="pt-BR" smtClean="0"/>
              <a:t>13/06/2025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3D2FA65-74AC-A475-1D46-69606D6E5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244C585-83BA-80CF-92F8-7E3ACF9A4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3EE95-33E6-4FBA-A18D-E8AF4D7060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2777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AFA5CB-18B6-70B6-0E64-A3C3B83ED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B44CDA0-2257-86BB-ABB1-230A51938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B2EE726-802C-C5AF-E4EC-3E39ABC4C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9258A-02E2-419F-A973-A3136B118D13}" type="datetimeFigureOut">
              <a:rPr lang="pt-BR" smtClean="0"/>
              <a:t>13/06/2025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E106C5B-0E7B-A989-7617-537F215D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0AE4556-827A-4FE4-C7A7-9ABD3BDAB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3EE95-33E6-4FBA-A18D-E8AF4D7060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7337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B30F1D-6295-E79C-901A-E5903F1B6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1CA64F4-A305-12AC-E7FD-7FE4E882E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648816B-C510-C3A2-4249-04BA1114D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9258A-02E2-419F-A973-A3136B118D13}" type="datetimeFigureOut">
              <a:rPr lang="pt-BR" smtClean="0"/>
              <a:t>13/06/2025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9FDB0A2-A451-5B30-1024-FD92F1C71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1CD1F0C-8D1D-F81F-FFA9-1B80F73E2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3EE95-33E6-4FBA-A18D-E8AF4D7060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3074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9DE9D8-B38A-6283-24C4-790B5A5A8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7E942D-F6A9-91AC-2401-B87793AD10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1D4D1C4-2B25-08D5-60E5-16997CABC0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503A33F-CD01-2582-3675-B2CD0E655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9258A-02E2-419F-A973-A3136B118D13}" type="datetimeFigureOut">
              <a:rPr lang="pt-BR" smtClean="0"/>
              <a:t>13/06/2025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F795172-E538-5103-E986-1A21E7619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D0CD2C7-F291-BE91-C31C-6F29FC5FE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3EE95-33E6-4FBA-A18D-E8AF4D7060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7425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E4CFCB-644F-AC64-4268-736CD9205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5B7BDA5-885C-ACC9-1364-60E983596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F1AAC82-DD99-3412-82D7-BE662F8278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EA1F78B-B2D0-A952-39EA-608E090FAD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CECE0A4-75D1-B0EB-0836-70D9A9555E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710239E-44CC-5B27-47BD-0274357C4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9258A-02E2-419F-A973-A3136B118D13}" type="datetimeFigureOut">
              <a:rPr lang="pt-BR" smtClean="0"/>
              <a:t>13/06/2025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D3F3917-1B5D-7A0A-1522-5061B789F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7E6FC62-D66B-BE53-A382-FFC497E9F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3EE95-33E6-4FBA-A18D-E8AF4D7060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8489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20CB6F-2368-6FBE-979B-189DAA9A7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997481B-558F-34F2-680D-E13C0A592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9258A-02E2-419F-A973-A3136B118D13}" type="datetimeFigureOut">
              <a:rPr lang="pt-BR" smtClean="0"/>
              <a:t>13/06/2025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B398C27-3CD9-8DC8-BAB9-D41E209C1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7C006E0-8563-01E0-8CBA-7360EAA68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3EE95-33E6-4FBA-A18D-E8AF4D7060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3940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C8EAD80-EE31-A46E-97AC-98A75E256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9258A-02E2-419F-A973-A3136B118D13}" type="datetimeFigureOut">
              <a:rPr lang="pt-BR" smtClean="0"/>
              <a:t>13/06/2025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EA091FF-5942-7BC4-C1B7-289AE1CE0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5E11A83-3E24-AC10-D2F7-42FC8C4E8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3EE95-33E6-4FBA-A18D-E8AF4D7060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8746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9E46E0-9DD4-63DE-EBBD-DFD534E93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76D1E3A-772A-86A5-9B1C-045E9DCCE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95C1470-FC7D-06B2-1158-89226E8AC3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FA6C5DE-6839-E4D9-2223-885B39730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9258A-02E2-419F-A973-A3136B118D13}" type="datetimeFigureOut">
              <a:rPr lang="pt-BR" smtClean="0"/>
              <a:t>13/06/2025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9E3187A-231E-1AD9-1A7A-B094EA0A0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5C30439-5787-323F-7578-3D4A7F7B7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3EE95-33E6-4FBA-A18D-E8AF4D7060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7255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B3EE63-3419-FFB8-ECDF-3D3486E2E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8977191-C1C8-A417-841A-DF7ADB3A37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2D09742-6D08-98B0-7EFE-BB743052E5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E4031FB-CD74-6C5F-F346-72D841844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E9258A-02E2-419F-A973-A3136B118D13}" type="datetimeFigureOut">
              <a:rPr lang="pt-BR" smtClean="0"/>
              <a:t>13/06/2025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C888E64-32AF-961B-2067-C6A4AE451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F7DABF9-0478-CC3A-AFA6-F77ED0E0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3EE95-33E6-4FBA-A18D-E8AF4D7060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5643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626FFD9-0C74-B25D-4550-0DB8060AC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D2ED6BE-626A-0486-FA09-95FA9260F8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115BACD-12C6-3474-67C2-5756DE0525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9258A-02E2-419F-A973-A3136B118D13}" type="datetimeFigureOut">
              <a:rPr lang="pt-BR" smtClean="0"/>
              <a:t>13/06/2025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5A4123D-3F2D-0408-6188-AC20B43C5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E88591-DB7B-9678-FF8F-0D1D7910F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3EE95-33E6-4FBA-A18D-E8AF4D70608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469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.png"/><Relationship Id="rId10" Type="http://schemas.openxmlformats.org/officeDocument/2006/relationships/image" Target="../media/image38.png"/><Relationship Id="rId4" Type="http://schemas.openxmlformats.org/officeDocument/2006/relationships/image" Target="../media/image2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B0DE5-FEDA-355D-B9D1-14267623D4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2.jpg">
            <a:extLst>
              <a:ext uri="{FF2B5EF4-FFF2-40B4-BE49-F238E27FC236}">
                <a16:creationId xmlns:a16="http://schemas.microsoft.com/office/drawing/2014/main" id="{8344FB0D-D00B-317F-9C24-F6D6FC621020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61098" y="231415"/>
            <a:ext cx="9041324" cy="1135746"/>
          </a:xfrm>
          <a:prstGeom prst="rect">
            <a:avLst/>
          </a:prstGeom>
          <a:ln/>
        </p:spPr>
      </p:pic>
      <p:pic>
        <p:nvPicPr>
          <p:cNvPr id="1026" name="Picture 2" descr="8 em cada 10 professores querem continuar dando aulas apesar dos desafios  da Educação Pública agravados pela pandemia - Tudo ok Notícias">
            <a:extLst>
              <a:ext uri="{FF2B5EF4-FFF2-40B4-BE49-F238E27FC236}">
                <a16:creationId xmlns:a16="http://schemas.microsoft.com/office/drawing/2014/main" id="{B77F47BC-C3DC-B9BD-4CDB-CD75CF1B1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440" y="1455939"/>
            <a:ext cx="6248069" cy="423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64D1395-0BE6-93AC-BD32-4D1BB4344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639" y="2929633"/>
            <a:ext cx="4970265" cy="1287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FD4AFDB-96BC-FEAE-45CF-B4DF1C86677F}"/>
              </a:ext>
            </a:extLst>
          </p:cNvPr>
          <p:cNvSpPr txBox="1"/>
          <p:nvPr/>
        </p:nvSpPr>
        <p:spPr>
          <a:xfrm>
            <a:off x="7193185" y="5457081"/>
            <a:ext cx="35862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SALTO 13 DE JUNHO DE 2025</a:t>
            </a:r>
            <a:endParaRPr lang="pt-BR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022E522-3EDF-9BB2-3AD7-70C4E8E84BD2}"/>
              </a:ext>
            </a:extLst>
          </p:cNvPr>
          <p:cNvSpPr txBox="1"/>
          <p:nvPr/>
        </p:nvSpPr>
        <p:spPr>
          <a:xfrm>
            <a:off x="630315" y="5377462"/>
            <a:ext cx="49702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FERNANDA CRISTINA DE ALMEIDA BARBUTTO</a:t>
            </a:r>
          </a:p>
          <a:p>
            <a:pPr algn="just"/>
            <a:r>
              <a:rPr lang="pt-BR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SECRETÁRIA DE EDUCAÇÃO DE SALTO</a:t>
            </a:r>
          </a:p>
        </p:txBody>
      </p:sp>
    </p:spTree>
    <p:extLst>
      <p:ext uri="{BB962C8B-B14F-4D97-AF65-F5344CB8AC3E}">
        <p14:creationId xmlns:p14="http://schemas.microsoft.com/office/powerpoint/2010/main" val="2416839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CF1D8061-3B21-CBC0-D2DE-08FED684B2AC}"/>
              </a:ext>
            </a:extLst>
          </p:cNvPr>
          <p:cNvSpPr txBox="1"/>
          <p:nvPr/>
        </p:nvSpPr>
        <p:spPr>
          <a:xfrm>
            <a:off x="897878" y="563333"/>
            <a:ext cx="101574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ea typeface="Times New Roman" panose="02020603050405020304" pitchFamily="18" charset="0"/>
              </a:rPr>
              <a:t>FORMAÇÕES PEDAGÓGICAS</a:t>
            </a:r>
          </a:p>
          <a:p>
            <a:pPr algn="ctr"/>
            <a:r>
              <a:rPr lang="pt-BR" sz="3200" b="1" dirty="0">
                <a:ea typeface="Times New Roman" panose="02020603050405020304" pitchFamily="18" charset="0"/>
              </a:rPr>
              <a:t> </a:t>
            </a:r>
            <a:endParaRPr lang="pt-BR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25D5973-14A3-8ED1-E736-922F730DD7D7}"/>
              </a:ext>
            </a:extLst>
          </p:cNvPr>
          <p:cNvSpPr txBox="1"/>
          <p:nvPr/>
        </p:nvSpPr>
        <p:spPr>
          <a:xfrm>
            <a:off x="3166911" y="5914882"/>
            <a:ext cx="2171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Formação Professores de </a:t>
            </a:r>
            <a:r>
              <a:rPr lang="pt-BR" sz="1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</a:t>
            </a:r>
            <a:r>
              <a:rPr lang="pt-BR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ducação Física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95B415E-2884-9ACB-F3D9-D355E0C4E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92076"/>
            <a:ext cx="2783638" cy="1935056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70CBE3D7-1F50-97AC-0B84-6498C4EF88AB}"/>
              </a:ext>
            </a:extLst>
          </p:cNvPr>
          <p:cNvSpPr txBox="1"/>
          <p:nvPr/>
        </p:nvSpPr>
        <p:spPr>
          <a:xfrm>
            <a:off x="6228387" y="3894335"/>
            <a:ext cx="2171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Formação Professores de </a:t>
            </a:r>
            <a:r>
              <a:rPr lang="pt-BR" sz="1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Arte</a:t>
            </a:r>
            <a:endParaRPr lang="pt-BR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599F741-5EC0-C8EC-07F7-A148B8ACD5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911" y="3916124"/>
            <a:ext cx="2616516" cy="1888537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B0825FE8-C37A-8C4F-3668-EB38606B1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94" y="1576356"/>
            <a:ext cx="2688517" cy="185264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300F5B6-F60B-FF1E-A019-B72B37205B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884" y="3538139"/>
            <a:ext cx="2341067" cy="37798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BFE46B0-35C6-5468-CCA5-122DF726CF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3359" y="4273706"/>
            <a:ext cx="2291886" cy="2020961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8CF38DC-0011-6A33-813F-F1710AAA8F30}"/>
              </a:ext>
            </a:extLst>
          </p:cNvPr>
          <p:cNvSpPr txBox="1"/>
          <p:nvPr/>
        </p:nvSpPr>
        <p:spPr>
          <a:xfrm>
            <a:off x="8399943" y="6318021"/>
            <a:ext cx="2171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Formação Professores de </a:t>
            </a:r>
            <a:r>
              <a:rPr lang="pt-BR" sz="1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Inglês</a:t>
            </a:r>
            <a:endParaRPr lang="pt-BR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924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5B2B9-F728-309B-F4C6-39B694675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2.jpg">
            <a:extLst>
              <a:ext uri="{FF2B5EF4-FFF2-40B4-BE49-F238E27FC236}">
                <a16:creationId xmlns:a16="http://schemas.microsoft.com/office/drawing/2014/main" id="{AB861B9B-9E4D-BA09-3361-7DED5253EF24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61098" y="231415"/>
            <a:ext cx="9041324" cy="1135746"/>
          </a:xfrm>
          <a:prstGeom prst="rect">
            <a:avLst/>
          </a:prstGeom>
          <a:ln/>
        </p:spPr>
      </p:pic>
      <p:pic>
        <p:nvPicPr>
          <p:cNvPr id="1026" name="Picture 2" descr="8 em cada 10 professores querem continuar dando aulas apesar dos desafios  da Educação Pública agravados pela pandemia - Tudo ok Notícias">
            <a:extLst>
              <a:ext uri="{FF2B5EF4-FFF2-40B4-BE49-F238E27FC236}">
                <a16:creationId xmlns:a16="http://schemas.microsoft.com/office/drawing/2014/main" id="{8CA8F53E-8A81-07C6-A082-169310BDB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151" y="191865"/>
            <a:ext cx="1734106" cy="117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9304BF4-6621-9AFB-3596-D039E0E09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365" y="462264"/>
            <a:ext cx="1848584" cy="47877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6696D5B-2F6A-BB0D-D019-9FD74DBBCEF4}"/>
              </a:ext>
            </a:extLst>
          </p:cNvPr>
          <p:cNvSpPr txBox="1"/>
          <p:nvPr/>
        </p:nvSpPr>
        <p:spPr>
          <a:xfrm>
            <a:off x="740320" y="1444054"/>
            <a:ext cx="101574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ea typeface="Times New Roman" panose="02020603050405020304" pitchFamily="18" charset="0"/>
              </a:rPr>
              <a:t>AÇÕES PEDAGÓGICAS NAS UNIDADES </a:t>
            </a:r>
          </a:p>
          <a:p>
            <a:pPr algn="ctr"/>
            <a:r>
              <a:rPr lang="pt-BR" sz="3200" b="1" dirty="0">
                <a:ea typeface="Times New Roman" panose="02020603050405020304" pitchFamily="18" charset="0"/>
              </a:rPr>
              <a:t> </a:t>
            </a:r>
            <a:endParaRPr lang="pt-BR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BED3FF5A-A74B-1E1E-20FB-D2DD1E42F8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7599CB2-28E3-50F8-BC44-45308C048D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397" y="4685007"/>
            <a:ext cx="2561878" cy="1787689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6F4F1E72-4BC1-3B6E-4DA0-C13849BD7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8418" y="4341378"/>
            <a:ext cx="2212304" cy="1795114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6C0DFCF4-D198-3C83-378D-6C5F79AB2D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7238" y="2517077"/>
            <a:ext cx="2659330" cy="1844463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2616EA64-1649-D704-949D-6CBF2BD87B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263" y="2140347"/>
            <a:ext cx="2286198" cy="200605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CFB279D6-44F4-226F-228E-CDC92236A9F3}"/>
              </a:ext>
            </a:extLst>
          </p:cNvPr>
          <p:cNvSpPr txBox="1"/>
          <p:nvPr/>
        </p:nvSpPr>
        <p:spPr>
          <a:xfrm>
            <a:off x="745906" y="4223341"/>
            <a:ext cx="21715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EDUCAÇÃO AMBIENTAL</a:t>
            </a:r>
            <a:endParaRPr lang="pt-BR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EA89CA9-4FA1-7AD2-C0C6-A8EFC21DFE84}"/>
              </a:ext>
            </a:extLst>
          </p:cNvPr>
          <p:cNvSpPr txBox="1"/>
          <p:nvPr/>
        </p:nvSpPr>
        <p:spPr>
          <a:xfrm>
            <a:off x="1441112" y="6472696"/>
            <a:ext cx="21715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BOMBEIRO NA ESCOLA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FA93BD1-68EC-7DE2-0F04-119F261FE0E8}"/>
              </a:ext>
            </a:extLst>
          </p:cNvPr>
          <p:cNvSpPr txBox="1"/>
          <p:nvPr/>
        </p:nvSpPr>
        <p:spPr>
          <a:xfrm>
            <a:off x="4267339" y="4418210"/>
            <a:ext cx="21715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INTERCLASSE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4B3A810D-548D-CD1A-6D7A-393DEB646AD8}"/>
              </a:ext>
            </a:extLst>
          </p:cNvPr>
          <p:cNvSpPr txBox="1"/>
          <p:nvPr/>
        </p:nvSpPr>
        <p:spPr>
          <a:xfrm>
            <a:off x="8458418" y="6187307"/>
            <a:ext cx="24722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MUTIRÃO OFTALMOLÓGICO </a:t>
            </a:r>
          </a:p>
          <a:p>
            <a:pPr algn="ctr"/>
            <a:r>
              <a:rPr lang="pt-BR" sz="1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PARCERIA COM ROTARY</a:t>
            </a:r>
            <a:endParaRPr lang="pt-BR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5B5F76B-A1D9-D95D-9F5C-45A0705645D9}"/>
              </a:ext>
            </a:extLst>
          </p:cNvPr>
          <p:cNvSpPr txBox="1"/>
          <p:nvPr/>
        </p:nvSpPr>
        <p:spPr>
          <a:xfrm>
            <a:off x="8262151" y="3721176"/>
            <a:ext cx="24722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ANJOS DA VIDA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044ABBEC-E24C-801D-7463-0CCDA8F77E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2151" y="2042527"/>
            <a:ext cx="2286000" cy="17145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63C6CE9A-9C68-5125-CD6C-36726922B7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92444" y="4759572"/>
            <a:ext cx="2286198" cy="1713124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545D33E5-334B-9726-6829-B63FF6C07FA2}"/>
              </a:ext>
            </a:extLst>
          </p:cNvPr>
          <p:cNvSpPr txBox="1"/>
          <p:nvPr/>
        </p:nvSpPr>
        <p:spPr>
          <a:xfrm>
            <a:off x="4949765" y="6481839"/>
            <a:ext cx="21715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CONTAÇÃO DE HISTÓRIA</a:t>
            </a:r>
            <a:endParaRPr lang="pt-BR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054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91D64-29FB-829D-7200-B23B4DD29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2.jpg">
            <a:extLst>
              <a:ext uri="{FF2B5EF4-FFF2-40B4-BE49-F238E27FC236}">
                <a16:creationId xmlns:a16="http://schemas.microsoft.com/office/drawing/2014/main" id="{95BC6818-CD59-EA97-FF41-4EE2458DBA7F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161098" y="231415"/>
            <a:ext cx="9041324" cy="1135746"/>
          </a:xfrm>
          <a:prstGeom prst="rect">
            <a:avLst/>
          </a:prstGeom>
          <a:ln/>
        </p:spPr>
      </p:pic>
      <p:pic>
        <p:nvPicPr>
          <p:cNvPr id="1026" name="Picture 2" descr="8 em cada 10 professores querem continuar dando aulas apesar dos desafios  da Educação Pública agravados pela pandemia - Tudo ok Notícias">
            <a:extLst>
              <a:ext uri="{FF2B5EF4-FFF2-40B4-BE49-F238E27FC236}">
                <a16:creationId xmlns:a16="http://schemas.microsoft.com/office/drawing/2014/main" id="{7ED9219E-CBDF-39EB-5C4A-DEA2AA2DF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151" y="191865"/>
            <a:ext cx="1734106" cy="117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C45AB72-DB5C-8F6C-F3E6-5FE57330B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3365" y="462264"/>
            <a:ext cx="1848584" cy="47877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6AB5540-72A7-A7F1-BDC2-EC415BA3941C}"/>
              </a:ext>
            </a:extLst>
          </p:cNvPr>
          <p:cNvSpPr txBox="1"/>
          <p:nvPr/>
        </p:nvSpPr>
        <p:spPr>
          <a:xfrm>
            <a:off x="740320" y="1444054"/>
            <a:ext cx="101574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ea typeface="Times New Roman" panose="02020603050405020304" pitchFamily="18" charset="0"/>
              </a:rPr>
              <a:t>AÇÕES PEDAGÓGICAS NAS UNIDADES </a:t>
            </a:r>
          </a:p>
          <a:p>
            <a:pPr algn="ctr"/>
            <a:r>
              <a:rPr lang="pt-BR" sz="3200" b="1" dirty="0">
                <a:ea typeface="Times New Roman" panose="02020603050405020304" pitchFamily="18" charset="0"/>
              </a:rPr>
              <a:t> </a:t>
            </a:r>
            <a:endParaRPr lang="pt-BR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354AF651-1B9D-8E0A-A224-B1ACCC6DCA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8E5F3D5-9ED9-159D-082D-73ECC8AB23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736" y="2131557"/>
            <a:ext cx="2825737" cy="1692772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4D2013D-7683-047D-F7AE-A89BA6E512F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30135"/>
          <a:stretch>
            <a:fillRect/>
          </a:stretch>
        </p:blipFill>
        <p:spPr>
          <a:xfrm>
            <a:off x="9184180" y="1962670"/>
            <a:ext cx="2472262" cy="16187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D2462BC-BC06-0B61-9D1B-E13697C7AFA1}"/>
              </a:ext>
            </a:extLst>
          </p:cNvPr>
          <p:cNvSpPr txBox="1"/>
          <p:nvPr/>
        </p:nvSpPr>
        <p:spPr>
          <a:xfrm>
            <a:off x="1022961" y="3940360"/>
            <a:ext cx="27292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PROJETO MEMÓRIAS VIVAS - EJA</a:t>
            </a:r>
            <a:endParaRPr lang="pt-BR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F4C7AB0-C087-44C1-5934-430B0D9C46EE}"/>
              </a:ext>
            </a:extLst>
          </p:cNvPr>
          <p:cNvSpPr txBox="1"/>
          <p:nvPr/>
        </p:nvSpPr>
        <p:spPr>
          <a:xfrm>
            <a:off x="9129204" y="3711647"/>
            <a:ext cx="24722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VISITA AOS PONTOS TURÍSTICOS </a:t>
            </a:r>
            <a:endParaRPr lang="pt-BR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BCC7CACB-7A2E-1A9F-5AF8-120E21BAD2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7043" y="4364168"/>
            <a:ext cx="2205204" cy="207084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83CB3D5-BD4C-2DBD-6708-CD48750F32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48023" y="2171898"/>
            <a:ext cx="2263733" cy="3018311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9C2BFB5F-5AA1-838C-3685-012CD578EBD4}"/>
              </a:ext>
            </a:extLst>
          </p:cNvPr>
          <p:cNvSpPr txBox="1"/>
          <p:nvPr/>
        </p:nvSpPr>
        <p:spPr>
          <a:xfrm>
            <a:off x="1151474" y="6521685"/>
            <a:ext cx="24722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OLIMPÍADA DA RECICLAGEM</a:t>
            </a:r>
            <a:endParaRPr lang="pt-BR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953B4E2-EC34-0874-EC72-BAF77097B75D}"/>
              </a:ext>
            </a:extLst>
          </p:cNvPr>
          <p:cNvSpPr txBox="1"/>
          <p:nvPr/>
        </p:nvSpPr>
        <p:spPr>
          <a:xfrm>
            <a:off x="4101102" y="5228489"/>
            <a:ext cx="24722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ATO CÍVICO</a:t>
            </a:r>
            <a:endParaRPr lang="pt-BR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1A21CED9-2C34-401D-EACD-6CA0E555615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-7812" t="6877" r="7812" b="32052"/>
          <a:stretch>
            <a:fillRect/>
          </a:stretch>
        </p:blipFill>
        <p:spPr>
          <a:xfrm>
            <a:off x="6863566" y="3231011"/>
            <a:ext cx="2068804" cy="2151367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2FE6C94A-F332-943A-CBA4-99A755BE5672}"/>
              </a:ext>
            </a:extLst>
          </p:cNvPr>
          <p:cNvSpPr txBox="1"/>
          <p:nvPr/>
        </p:nvSpPr>
        <p:spPr>
          <a:xfrm>
            <a:off x="6619559" y="5413946"/>
            <a:ext cx="24722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FORMAÇÃO PNERQ</a:t>
            </a:r>
            <a:endParaRPr lang="pt-BR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3EB95F14-B2B5-372E-4841-CAD5480008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84180" y="4378522"/>
            <a:ext cx="2539785" cy="1605321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D7C8B324-5779-038E-8247-D7F2AF7D3ABA}"/>
              </a:ext>
            </a:extLst>
          </p:cNvPr>
          <p:cNvSpPr txBox="1"/>
          <p:nvPr/>
        </p:nvSpPr>
        <p:spPr>
          <a:xfrm>
            <a:off x="8966290" y="6092117"/>
            <a:ext cx="24722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SEMANA DA CONTABILIDADE</a:t>
            </a:r>
            <a:endParaRPr lang="pt-BR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61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E9739-1E12-0E66-7973-E4443E691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70BE15E6-29A4-CB5D-5E00-4CDA0665B819}"/>
              </a:ext>
            </a:extLst>
          </p:cNvPr>
          <p:cNvSpPr txBox="1"/>
          <p:nvPr/>
        </p:nvSpPr>
        <p:spPr>
          <a:xfrm>
            <a:off x="467572" y="606165"/>
            <a:ext cx="101574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ea typeface="Times New Roman" panose="02020603050405020304" pitchFamily="18" charset="0"/>
              </a:rPr>
              <a:t>AÇÕES PEDAGÓGICAS - CEMAEE</a:t>
            </a:r>
          </a:p>
          <a:p>
            <a:pPr algn="ctr"/>
            <a:r>
              <a:rPr lang="pt-BR" sz="3200" b="1" dirty="0">
                <a:ea typeface="Times New Roman" panose="02020603050405020304" pitchFamily="18" charset="0"/>
              </a:rPr>
              <a:t> </a:t>
            </a:r>
            <a:endParaRPr lang="pt-BR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BDC3743A-41D1-4810-B441-704E4060B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13" y="4112151"/>
            <a:ext cx="2174998" cy="1974884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CC5C4F18-AD70-295E-73A9-5EB6F2185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48" y="1021342"/>
            <a:ext cx="1901528" cy="22860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AB5D1D28-6B6B-CF0F-1FBD-B70A97026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4243" y="4112151"/>
            <a:ext cx="1691316" cy="228600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3631B7AF-1589-592E-FCEF-54992D81C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1059" y="800100"/>
            <a:ext cx="1714500" cy="22860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1BE83B27-AF65-CB63-8FC8-E2121E7CF0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3922" y="1352363"/>
            <a:ext cx="1714500" cy="228600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4673A892-AF6F-1CC9-34B0-E3F48934F8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0315" y="3716108"/>
            <a:ext cx="2286000" cy="17145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91A2480E-E052-F965-ECEF-C797DB65B5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5253" y="4337311"/>
            <a:ext cx="1759826" cy="2286000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98306436-2B75-5CE8-A0CE-73ACC175B5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09850" y="1389938"/>
            <a:ext cx="2286000" cy="1714500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B417ACFC-271D-283C-6EBA-2A658E2D22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2330" y="1389938"/>
            <a:ext cx="1714499" cy="2286000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BF4EB023-FC81-736A-A95C-A1329456DF8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46280" y="4032511"/>
            <a:ext cx="1841504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634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284BF-5B1F-C7FD-8F0E-D457A8E47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2.jpg">
            <a:extLst>
              <a:ext uri="{FF2B5EF4-FFF2-40B4-BE49-F238E27FC236}">
                <a16:creationId xmlns:a16="http://schemas.microsoft.com/office/drawing/2014/main" id="{2F0DB779-59D7-7E19-3C87-34AC53A3EA8C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61098" y="231415"/>
            <a:ext cx="9041324" cy="1135746"/>
          </a:xfrm>
          <a:prstGeom prst="rect">
            <a:avLst/>
          </a:prstGeom>
          <a:ln/>
        </p:spPr>
      </p:pic>
      <p:pic>
        <p:nvPicPr>
          <p:cNvPr id="1026" name="Picture 2" descr="8 em cada 10 professores querem continuar dando aulas apesar dos desafios  da Educação Pública agravados pela pandemia - Tudo ok Notícias">
            <a:extLst>
              <a:ext uri="{FF2B5EF4-FFF2-40B4-BE49-F238E27FC236}">
                <a16:creationId xmlns:a16="http://schemas.microsoft.com/office/drawing/2014/main" id="{1EA9498E-C779-A23D-A04D-475AA309D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151" y="191865"/>
            <a:ext cx="1734106" cy="117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74EF950-F4D4-334A-144A-441ABDC23C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365" y="462264"/>
            <a:ext cx="1848584" cy="47877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912F4C1-A4AA-7E78-5B25-EBCA34B97862}"/>
              </a:ext>
            </a:extLst>
          </p:cNvPr>
          <p:cNvSpPr txBox="1"/>
          <p:nvPr/>
        </p:nvSpPr>
        <p:spPr>
          <a:xfrm>
            <a:off x="829418" y="1406711"/>
            <a:ext cx="101574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ea typeface="Times New Roman" panose="02020603050405020304" pitchFamily="18" charset="0"/>
              </a:rPr>
              <a:t>CONTRATOS</a:t>
            </a:r>
          </a:p>
          <a:p>
            <a:pPr algn="ctr"/>
            <a:endParaRPr lang="pt-BR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54C076F-5ADD-5003-B1B5-F26BBF8173AF}"/>
              </a:ext>
            </a:extLst>
          </p:cNvPr>
          <p:cNvSpPr txBox="1"/>
          <p:nvPr/>
        </p:nvSpPr>
        <p:spPr>
          <a:xfrm>
            <a:off x="1630496" y="2959072"/>
            <a:ext cx="857192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200" dirty="0"/>
              <a:t>Merenda Escolar;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200" dirty="0"/>
              <a:t>Transporte Escolar;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200" dirty="0"/>
              <a:t>Serviço de limpeza Predial,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3200" dirty="0"/>
              <a:t>Manutenção Predial.</a:t>
            </a:r>
          </a:p>
        </p:txBody>
      </p:sp>
    </p:spTree>
    <p:extLst>
      <p:ext uri="{BB962C8B-B14F-4D97-AF65-F5344CB8AC3E}">
        <p14:creationId xmlns:p14="http://schemas.microsoft.com/office/powerpoint/2010/main" val="1943408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D69B7-A3AE-F062-19D0-2CC81CD5C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2.jpg">
            <a:extLst>
              <a:ext uri="{FF2B5EF4-FFF2-40B4-BE49-F238E27FC236}">
                <a16:creationId xmlns:a16="http://schemas.microsoft.com/office/drawing/2014/main" id="{30C832FF-7C61-21F2-CC39-6792A17C0AE7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61098" y="231415"/>
            <a:ext cx="9041324" cy="1135746"/>
          </a:xfrm>
          <a:prstGeom prst="rect">
            <a:avLst/>
          </a:prstGeom>
          <a:ln/>
        </p:spPr>
      </p:pic>
      <p:pic>
        <p:nvPicPr>
          <p:cNvPr id="1026" name="Picture 2" descr="8 em cada 10 professores querem continuar dando aulas apesar dos desafios  da Educação Pública agravados pela pandemia - Tudo ok Notícias">
            <a:extLst>
              <a:ext uri="{FF2B5EF4-FFF2-40B4-BE49-F238E27FC236}">
                <a16:creationId xmlns:a16="http://schemas.microsoft.com/office/drawing/2014/main" id="{CFAAF642-5D24-9228-E4C4-2BE52C240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151" y="191865"/>
            <a:ext cx="1734106" cy="117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B2F9AEE-B500-7E39-F12D-9C48C08E5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365" y="462264"/>
            <a:ext cx="1848584" cy="47877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80BFEDA-CEAF-FA4B-236B-AAE5BEB0F983}"/>
              </a:ext>
            </a:extLst>
          </p:cNvPr>
          <p:cNvSpPr txBox="1"/>
          <p:nvPr/>
        </p:nvSpPr>
        <p:spPr>
          <a:xfrm>
            <a:off x="603051" y="1917699"/>
            <a:ext cx="101574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ea typeface="Times New Roman" panose="02020603050405020304" pitchFamily="18" charset="0"/>
              </a:rPr>
              <a:t>TRANSPORTE</a:t>
            </a:r>
          </a:p>
          <a:p>
            <a:pPr algn="ctr"/>
            <a:endParaRPr lang="pt-BR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8BEDF1B-8EFF-8CD7-4F51-7BE4041D4BD5}"/>
              </a:ext>
            </a:extLst>
          </p:cNvPr>
          <p:cNvSpPr txBox="1"/>
          <p:nvPr/>
        </p:nvSpPr>
        <p:spPr>
          <a:xfrm>
            <a:off x="553353" y="3353271"/>
            <a:ext cx="1015741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ea typeface="Times New Roman" panose="02020603050405020304" pitchFamily="18" charset="0"/>
              </a:rPr>
              <a:t>Número de alunos atendidos – 3.907</a:t>
            </a:r>
          </a:p>
          <a:p>
            <a:pPr algn="ctr"/>
            <a:endParaRPr lang="pt-BR" sz="3200" dirty="0">
              <a:ea typeface="Times New Roman" panose="02020603050405020304" pitchFamily="18" charset="0"/>
            </a:endParaRPr>
          </a:p>
          <a:p>
            <a:pPr algn="ctr"/>
            <a:r>
              <a:rPr lang="pt-BR" sz="3200" dirty="0">
                <a:ea typeface="Times New Roman" panose="02020603050405020304" pitchFamily="18" charset="0"/>
              </a:rPr>
              <a:t>Alunos da Rede Municipal – 1.958</a:t>
            </a:r>
          </a:p>
          <a:p>
            <a:pPr algn="ctr"/>
            <a:endParaRPr lang="pt-BR" sz="3200" dirty="0">
              <a:ea typeface="Times New Roman" panose="02020603050405020304" pitchFamily="18" charset="0"/>
            </a:endParaRPr>
          </a:p>
          <a:p>
            <a:pPr algn="ctr"/>
            <a:r>
              <a:rPr lang="pt-BR" sz="3200" dirty="0">
                <a:ea typeface="Times New Roman" panose="02020603050405020304" pitchFamily="18" charset="0"/>
              </a:rPr>
              <a:t>Alunos da Rede Estadual – 1.949</a:t>
            </a:r>
          </a:p>
          <a:p>
            <a:pPr algn="ctr"/>
            <a:endParaRPr lang="pt-BR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7527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48E04-1A10-C8AC-739E-F8A0A328E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2.jpg">
            <a:extLst>
              <a:ext uri="{FF2B5EF4-FFF2-40B4-BE49-F238E27FC236}">
                <a16:creationId xmlns:a16="http://schemas.microsoft.com/office/drawing/2014/main" id="{01248853-D957-3E01-65F1-B2C0AA83328E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61098" y="231415"/>
            <a:ext cx="9041324" cy="1135746"/>
          </a:xfrm>
          <a:prstGeom prst="rect">
            <a:avLst/>
          </a:prstGeom>
          <a:ln/>
        </p:spPr>
      </p:pic>
      <p:pic>
        <p:nvPicPr>
          <p:cNvPr id="1026" name="Picture 2" descr="8 em cada 10 professores querem continuar dando aulas apesar dos desafios  da Educação Pública agravados pela pandemia - Tudo ok Notícias">
            <a:extLst>
              <a:ext uri="{FF2B5EF4-FFF2-40B4-BE49-F238E27FC236}">
                <a16:creationId xmlns:a16="http://schemas.microsoft.com/office/drawing/2014/main" id="{A5A5A8E8-5209-CE0C-3D6A-A4F514131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151" y="191865"/>
            <a:ext cx="1734106" cy="117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ACDDDF5-241C-F882-4EBA-A48BCEECD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365" y="462264"/>
            <a:ext cx="1848584" cy="47877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3B1D1BD-A8C7-54B2-B8C4-0D75BC48D891}"/>
              </a:ext>
            </a:extLst>
          </p:cNvPr>
          <p:cNvSpPr txBox="1"/>
          <p:nvPr/>
        </p:nvSpPr>
        <p:spPr>
          <a:xfrm>
            <a:off x="829418" y="1406711"/>
            <a:ext cx="101574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ea typeface="Times New Roman" panose="02020603050405020304" pitchFamily="18" charset="0"/>
              </a:rPr>
              <a:t>MERENDA ESCOLAR</a:t>
            </a:r>
          </a:p>
          <a:p>
            <a:pPr algn="ctr"/>
            <a:endParaRPr lang="pt-BR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BC9104E-B086-A3FB-632A-DDB50115E647}"/>
              </a:ext>
            </a:extLst>
          </p:cNvPr>
          <p:cNvSpPr txBox="1"/>
          <p:nvPr/>
        </p:nvSpPr>
        <p:spPr>
          <a:xfrm>
            <a:off x="829418" y="2006875"/>
            <a:ext cx="1015741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ea typeface="Times New Roman" panose="02020603050405020304" pitchFamily="18" charset="0"/>
              </a:rPr>
              <a:t>Número de refeições </a:t>
            </a:r>
          </a:p>
          <a:p>
            <a:pPr algn="ctr"/>
            <a:endParaRPr lang="pt-BR" sz="3200" dirty="0">
              <a:ea typeface="Times New Roman" panose="02020603050405020304" pitchFamily="18" charset="0"/>
            </a:endParaRPr>
          </a:p>
          <a:p>
            <a:pPr algn="ctr"/>
            <a:r>
              <a:rPr lang="pt-BR" sz="3200" dirty="0">
                <a:ea typeface="Times New Roman" panose="02020603050405020304" pitchFamily="18" charset="0"/>
              </a:rPr>
              <a:t> Educação Infantil I (Creche) – 182.169 </a:t>
            </a:r>
          </a:p>
          <a:p>
            <a:pPr algn="ctr"/>
            <a:endParaRPr lang="pt-BR" sz="3200" dirty="0">
              <a:ea typeface="Times New Roman" panose="02020603050405020304" pitchFamily="18" charset="0"/>
            </a:endParaRPr>
          </a:p>
          <a:p>
            <a:pPr algn="ctr"/>
            <a:r>
              <a:rPr lang="pt-BR" sz="3200" dirty="0">
                <a:ea typeface="Times New Roman" panose="02020603050405020304" pitchFamily="18" charset="0"/>
              </a:rPr>
              <a:t>Educação Infantil e Ensino Fundamental – 95.237</a:t>
            </a:r>
          </a:p>
          <a:p>
            <a:pPr algn="ctr"/>
            <a:r>
              <a:rPr lang="pt-BR" sz="3200" dirty="0"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pt-BR" sz="3200" dirty="0">
                <a:ea typeface="Times New Roman" panose="02020603050405020304" pitchFamily="18" charset="0"/>
              </a:rPr>
              <a:t>EJA – 2.423</a:t>
            </a:r>
          </a:p>
          <a:p>
            <a:pPr algn="ctr"/>
            <a:endParaRPr lang="pt-BR" sz="3200" dirty="0">
              <a:ea typeface="Times New Roman" panose="02020603050405020304" pitchFamily="18" charset="0"/>
            </a:endParaRPr>
          </a:p>
          <a:p>
            <a:pPr algn="ctr"/>
            <a:r>
              <a:rPr lang="pt-BR" sz="3200" dirty="0">
                <a:ea typeface="Times New Roman" panose="02020603050405020304" pitchFamily="18" charset="0"/>
              </a:rPr>
              <a:t>Total mensal (média)  - 279.829</a:t>
            </a:r>
          </a:p>
          <a:p>
            <a:pPr algn="ctr"/>
            <a:endParaRPr lang="pt-BR" sz="3200" dirty="0">
              <a:ea typeface="Times New Roman" panose="02020603050405020304" pitchFamily="18" charset="0"/>
            </a:endParaRPr>
          </a:p>
          <a:p>
            <a:pPr algn="ctr"/>
            <a:endParaRPr lang="pt-BR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067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510B8-8164-A003-BD4B-0ED48E437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2.jpg">
            <a:extLst>
              <a:ext uri="{FF2B5EF4-FFF2-40B4-BE49-F238E27FC236}">
                <a16:creationId xmlns:a16="http://schemas.microsoft.com/office/drawing/2014/main" id="{2FC5EE51-EEFD-4ED3-8449-5A644E25D5D5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61098" y="231415"/>
            <a:ext cx="9041324" cy="1135746"/>
          </a:xfrm>
          <a:prstGeom prst="rect">
            <a:avLst/>
          </a:prstGeom>
          <a:ln/>
        </p:spPr>
      </p:pic>
      <p:pic>
        <p:nvPicPr>
          <p:cNvPr id="1026" name="Picture 2" descr="8 em cada 10 professores querem continuar dando aulas apesar dos desafios  da Educação Pública agravados pela pandemia - Tudo ok Notícias">
            <a:extLst>
              <a:ext uri="{FF2B5EF4-FFF2-40B4-BE49-F238E27FC236}">
                <a16:creationId xmlns:a16="http://schemas.microsoft.com/office/drawing/2014/main" id="{D6D51804-17D4-DBA4-C2BE-55BE228C9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151" y="191865"/>
            <a:ext cx="1734106" cy="117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BB11EE1-5C96-625F-15AB-9E1203C99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365" y="462264"/>
            <a:ext cx="1848584" cy="47877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0F292ED-4D9A-6A41-7A27-40EAB20B2D17}"/>
              </a:ext>
            </a:extLst>
          </p:cNvPr>
          <p:cNvSpPr txBox="1"/>
          <p:nvPr/>
        </p:nvSpPr>
        <p:spPr>
          <a:xfrm>
            <a:off x="829418" y="1406711"/>
            <a:ext cx="101574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ea typeface="Times New Roman" panose="02020603050405020304" pitchFamily="18" charset="0"/>
              </a:rPr>
              <a:t>CRECHE</a:t>
            </a:r>
          </a:p>
          <a:p>
            <a:pPr algn="ctr"/>
            <a:endParaRPr lang="pt-BR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D2915D0-97B8-2879-C6CE-F1AE4B556C3E}"/>
              </a:ext>
            </a:extLst>
          </p:cNvPr>
          <p:cNvSpPr txBox="1"/>
          <p:nvPr/>
        </p:nvSpPr>
        <p:spPr>
          <a:xfrm>
            <a:off x="1080044" y="2006875"/>
            <a:ext cx="1015741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>
                <a:ea typeface="Times New Roman" panose="02020603050405020304" pitchFamily="18" charset="0"/>
              </a:rPr>
              <a:t>DEMANDA REPRIMIDA 2024 </a:t>
            </a:r>
            <a:r>
              <a:rPr lang="pt-BR" sz="2800" dirty="0">
                <a:ea typeface="Times New Roman" panose="02020603050405020304" pitchFamily="18" charset="0"/>
              </a:rPr>
              <a:t>-131</a:t>
            </a:r>
          </a:p>
          <a:p>
            <a:pPr algn="ctr"/>
            <a:endParaRPr lang="pt-BR" sz="28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>
                <a:ea typeface="Times New Roman" panose="02020603050405020304" pitchFamily="18" charset="0"/>
              </a:rPr>
              <a:t>INSCRIÇÕES: </a:t>
            </a:r>
            <a:r>
              <a:rPr lang="pt-BR" sz="2800" dirty="0">
                <a:ea typeface="Times New Roman" panose="02020603050405020304" pitchFamily="18" charset="0"/>
              </a:rPr>
              <a:t>JANEIRO – 493</a:t>
            </a:r>
          </a:p>
          <a:p>
            <a:r>
              <a:rPr lang="pt-BR" sz="2800" dirty="0">
                <a:ea typeface="Times New Roman" panose="02020603050405020304" pitchFamily="18" charset="0"/>
              </a:rPr>
              <a:t>                             ABRIL - 335</a:t>
            </a:r>
          </a:p>
          <a:p>
            <a:pPr algn="ctr"/>
            <a:endParaRPr lang="pt-BR" sz="28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>
                <a:ea typeface="Times New Roman" panose="02020603050405020304" pitchFamily="18" charset="0"/>
              </a:rPr>
              <a:t>CHAMADAS DE JANEIRO A MAIO </a:t>
            </a:r>
            <a:r>
              <a:rPr lang="pt-BR" sz="2800" dirty="0">
                <a:ea typeface="Times New Roman" panose="02020603050405020304" pitchFamily="18" charset="0"/>
              </a:rPr>
              <a:t>– 353</a:t>
            </a:r>
          </a:p>
          <a:p>
            <a:endParaRPr lang="pt-BR" sz="2800" dirty="0">
              <a:ea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800" b="1" dirty="0">
                <a:ea typeface="Times New Roman" panose="02020603050405020304" pitchFamily="18" charset="0"/>
              </a:rPr>
              <a:t>LISTA DE ESPERA </a:t>
            </a:r>
            <a:r>
              <a:rPr lang="pt-BR" sz="2800" dirty="0">
                <a:ea typeface="Times New Roman" panose="02020603050405020304" pitchFamily="18" charset="0"/>
              </a:rPr>
              <a:t>– 606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2800" dirty="0">
              <a:ea typeface="Times New Roman" panose="02020603050405020304" pitchFamily="18" charset="0"/>
            </a:endParaRPr>
          </a:p>
          <a:p>
            <a:pPr algn="ctr"/>
            <a:endParaRPr lang="pt-BR" sz="2800" dirty="0">
              <a:ea typeface="Times New Roman" panose="02020603050405020304" pitchFamily="18" charset="0"/>
            </a:endParaRPr>
          </a:p>
          <a:p>
            <a:pPr algn="ctr"/>
            <a:endParaRPr lang="pt-BR" sz="2800" dirty="0">
              <a:ea typeface="Times New Roman" panose="02020603050405020304" pitchFamily="18" charset="0"/>
            </a:endParaRPr>
          </a:p>
          <a:p>
            <a:pPr algn="ctr"/>
            <a:endParaRPr lang="pt-BR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5432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B2FAC-0185-40DC-6BAF-375EEDCFC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2.jpg">
            <a:extLst>
              <a:ext uri="{FF2B5EF4-FFF2-40B4-BE49-F238E27FC236}">
                <a16:creationId xmlns:a16="http://schemas.microsoft.com/office/drawing/2014/main" id="{D6E1DA46-B4C9-03BF-9059-7A20EE97F280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61098" y="231415"/>
            <a:ext cx="9041324" cy="1135746"/>
          </a:xfrm>
          <a:prstGeom prst="rect">
            <a:avLst/>
          </a:prstGeom>
          <a:ln/>
        </p:spPr>
      </p:pic>
      <p:pic>
        <p:nvPicPr>
          <p:cNvPr id="1026" name="Picture 2" descr="8 em cada 10 professores querem continuar dando aulas apesar dos desafios  da Educação Pública agravados pela pandemia - Tudo ok Notícias">
            <a:extLst>
              <a:ext uri="{FF2B5EF4-FFF2-40B4-BE49-F238E27FC236}">
                <a16:creationId xmlns:a16="http://schemas.microsoft.com/office/drawing/2014/main" id="{4D0A4191-7D8C-4446-BF7C-FFBAFE399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151" y="191865"/>
            <a:ext cx="1734106" cy="117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90121BF-0290-EAA6-E0E7-962FB9D46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365" y="462264"/>
            <a:ext cx="1848584" cy="47877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1BCF505-8519-869B-B2A9-74AC0E03E7BD}"/>
              </a:ext>
            </a:extLst>
          </p:cNvPr>
          <p:cNvSpPr txBox="1"/>
          <p:nvPr/>
        </p:nvSpPr>
        <p:spPr>
          <a:xfrm>
            <a:off x="829418" y="1406711"/>
            <a:ext cx="101574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ea typeface="Times New Roman" panose="02020603050405020304" pitchFamily="18" charset="0"/>
              </a:rPr>
              <a:t>AQUISIÇÕES E SERVIÇOS</a:t>
            </a:r>
          </a:p>
          <a:p>
            <a:pPr algn="ctr"/>
            <a:endParaRPr lang="pt-BR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1FE596C-9326-2D01-B8FE-5EC7ADDDC9E6}"/>
              </a:ext>
            </a:extLst>
          </p:cNvPr>
          <p:cNvSpPr txBox="1"/>
          <p:nvPr/>
        </p:nvSpPr>
        <p:spPr>
          <a:xfrm>
            <a:off x="603051" y="2117258"/>
            <a:ext cx="1015741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pt-BR" sz="3200" dirty="0">
                <a:ea typeface="Times New Roman" panose="02020603050405020304" pitchFamily="18" charset="0"/>
              </a:rPr>
              <a:t>Manutenção de veículos;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pt-BR" sz="3200" dirty="0">
                <a:ea typeface="Times New Roman" panose="02020603050405020304" pitchFamily="18" charset="0"/>
              </a:rPr>
              <a:t>Diário de classes;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pt-BR" sz="3200" dirty="0">
                <a:ea typeface="Times New Roman" panose="02020603050405020304" pitchFamily="18" charset="0"/>
              </a:rPr>
              <a:t>Luvas (látex);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pt-BR" sz="3200" dirty="0" err="1">
                <a:ea typeface="Times New Roman" panose="02020603050405020304" pitchFamily="18" charset="0"/>
              </a:rPr>
              <a:t>Tonners</a:t>
            </a:r>
            <a:r>
              <a:rPr lang="pt-BR" sz="3200" dirty="0">
                <a:ea typeface="Times New Roman" panose="02020603050405020304" pitchFamily="18" charset="0"/>
              </a:rPr>
              <a:t> e cartuchos;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pt-BR" sz="3200" dirty="0">
                <a:ea typeface="Times New Roman" panose="02020603050405020304" pitchFamily="18" charset="0"/>
              </a:rPr>
              <a:t>Material permanente: máquina de lavar, </a:t>
            </a:r>
            <a:r>
              <a:rPr lang="pt-BR" sz="3200" dirty="0" err="1">
                <a:ea typeface="Times New Roman" panose="02020603050405020304" pitchFamily="18" charset="0"/>
              </a:rPr>
              <a:t>microondas</a:t>
            </a:r>
            <a:r>
              <a:rPr lang="pt-BR" sz="3200" dirty="0">
                <a:ea typeface="Times New Roman" panose="02020603050405020304" pitchFamily="18" charset="0"/>
              </a:rPr>
              <a:t> e ar condicionado,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pt-BR" sz="3200" dirty="0">
                <a:ea typeface="Times New Roman" panose="02020603050405020304" pitchFamily="18" charset="0"/>
              </a:rPr>
              <a:t>Materiais de Arte e Educação Física para a Escola em Tempo Integral.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pt-BR" sz="3200" dirty="0">
                <a:ea typeface="Times New Roman" panose="02020603050405020304" pitchFamily="18" charset="0"/>
              </a:rPr>
              <a:t> Desinsetização, Dedetização e Desratização; 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pt-BR" sz="3200" dirty="0">
              <a:ea typeface="Times New Roman" panose="02020603050405020304" pitchFamily="18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pt-BR" sz="4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890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A43F6-1EDF-0830-9D05-118BDA4C0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2.jpg">
            <a:extLst>
              <a:ext uri="{FF2B5EF4-FFF2-40B4-BE49-F238E27FC236}">
                <a16:creationId xmlns:a16="http://schemas.microsoft.com/office/drawing/2014/main" id="{91018232-C089-AB3B-C01F-9A8C62A1A7CC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61098" y="231415"/>
            <a:ext cx="9041324" cy="1135746"/>
          </a:xfrm>
          <a:prstGeom prst="rect">
            <a:avLst/>
          </a:prstGeom>
          <a:ln/>
        </p:spPr>
      </p:pic>
      <p:pic>
        <p:nvPicPr>
          <p:cNvPr id="1026" name="Picture 2" descr="8 em cada 10 professores querem continuar dando aulas apesar dos desafios  da Educação Pública agravados pela pandemia - Tudo ok Notícias">
            <a:extLst>
              <a:ext uri="{FF2B5EF4-FFF2-40B4-BE49-F238E27FC236}">
                <a16:creationId xmlns:a16="http://schemas.microsoft.com/office/drawing/2014/main" id="{1FB7C6B8-1981-099A-FB27-D5966CD60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151" y="191865"/>
            <a:ext cx="1734106" cy="117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20274CB-5A9B-4FCC-FFE3-5FB235A9F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365" y="462264"/>
            <a:ext cx="1848584" cy="47877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E8DAB28-2556-3D68-19A8-21AA50DA91E1}"/>
              </a:ext>
            </a:extLst>
          </p:cNvPr>
          <p:cNvSpPr txBox="1"/>
          <p:nvPr/>
        </p:nvSpPr>
        <p:spPr>
          <a:xfrm>
            <a:off x="829418" y="1406711"/>
            <a:ext cx="101574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SERVIÇOS EM ANDAMENTO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BE01F89-266A-B117-2226-875D0385BDBB}"/>
              </a:ext>
            </a:extLst>
          </p:cNvPr>
          <p:cNvSpPr txBox="1"/>
          <p:nvPr/>
        </p:nvSpPr>
        <p:spPr>
          <a:xfrm>
            <a:off x="1017291" y="2292871"/>
            <a:ext cx="1015741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pt-BR" sz="3200" dirty="0">
                <a:ea typeface="Times New Roman" panose="02020603050405020304" pitchFamily="18" charset="0"/>
              </a:rPr>
              <a:t>Manutenção de veículos;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pt-BR" sz="3200" dirty="0">
                <a:ea typeface="Times New Roman" panose="02020603050405020304" pitchFamily="18" charset="0"/>
              </a:rPr>
              <a:t>Capacitação para servidores da SEME;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pt-BR" sz="3200" dirty="0">
                <a:ea typeface="Times New Roman" panose="02020603050405020304" pitchFamily="18" charset="0"/>
              </a:rPr>
              <a:t>Serviços diversos nas unidades: </a:t>
            </a:r>
            <a:r>
              <a:rPr lang="pt-BR" sz="3200" dirty="0" err="1">
                <a:ea typeface="Times New Roman" panose="02020603050405020304" pitchFamily="18" charset="0"/>
              </a:rPr>
              <a:t>Cemus</a:t>
            </a:r>
            <a:r>
              <a:rPr lang="pt-BR" sz="3200" dirty="0">
                <a:ea typeface="Times New Roman" panose="02020603050405020304" pitchFamily="18" charset="0"/>
              </a:rPr>
              <a:t> VI, Creche Fabbri, Vila Norma, CEMAEE;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pt-BR" sz="3200" dirty="0">
                <a:ea typeface="Times New Roman" panose="02020603050405020304" pitchFamily="18" charset="0"/>
              </a:rPr>
              <a:t> Manutenção de aparelhos de ar- condicionado nos setores da Secretaria da Educação;</a:t>
            </a:r>
          </a:p>
        </p:txBody>
      </p:sp>
    </p:spTree>
    <p:extLst>
      <p:ext uri="{BB962C8B-B14F-4D97-AF65-F5344CB8AC3E}">
        <p14:creationId xmlns:p14="http://schemas.microsoft.com/office/powerpoint/2010/main" val="2358727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A75DE-909C-9F27-D4B6-0E505CDF9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2.jpg">
            <a:extLst>
              <a:ext uri="{FF2B5EF4-FFF2-40B4-BE49-F238E27FC236}">
                <a16:creationId xmlns:a16="http://schemas.microsoft.com/office/drawing/2014/main" id="{70D8AF32-5537-752F-AB8C-78B8F55DA862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61098" y="231415"/>
            <a:ext cx="9041324" cy="1135746"/>
          </a:xfrm>
          <a:prstGeom prst="rect">
            <a:avLst/>
          </a:prstGeom>
          <a:ln/>
        </p:spPr>
      </p:pic>
      <p:pic>
        <p:nvPicPr>
          <p:cNvPr id="1026" name="Picture 2" descr="8 em cada 10 professores querem continuar dando aulas apesar dos desafios  da Educação Pública agravados pela pandemia - Tudo ok Notícias">
            <a:extLst>
              <a:ext uri="{FF2B5EF4-FFF2-40B4-BE49-F238E27FC236}">
                <a16:creationId xmlns:a16="http://schemas.microsoft.com/office/drawing/2014/main" id="{281297B0-F388-F736-8B76-EA243CC91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151" y="191865"/>
            <a:ext cx="1734106" cy="117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587CB01-C9D9-F37A-2229-1050AB60D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365" y="462264"/>
            <a:ext cx="1848584" cy="47877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E24FF2EC-28E8-D8A5-28FF-F7CE774336E6}"/>
              </a:ext>
            </a:extLst>
          </p:cNvPr>
          <p:cNvSpPr txBox="1"/>
          <p:nvPr/>
        </p:nvSpPr>
        <p:spPr>
          <a:xfrm>
            <a:off x="873485" y="1406711"/>
            <a:ext cx="101574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/>
              <a:t>PROFISSIONAIS DA SECRETARIA DA EDUCAÇÃO</a:t>
            </a:r>
            <a:endParaRPr lang="pt-BR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6AD79C47-BEEF-AD2B-4C31-0FC82C4432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111454"/>
              </p:ext>
            </p:extLst>
          </p:nvPr>
        </p:nvGraphicFramePr>
        <p:xfrm>
          <a:off x="873485" y="2031036"/>
          <a:ext cx="10407542" cy="303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7053">
                  <a:extLst>
                    <a:ext uri="{9D8B030D-6E8A-4147-A177-3AD203B41FA5}">
                      <a16:colId xmlns:a16="http://schemas.microsoft.com/office/drawing/2014/main" val="844495904"/>
                    </a:ext>
                  </a:extLst>
                </a:gridCol>
                <a:gridCol w="7180489">
                  <a:extLst>
                    <a:ext uri="{9D8B030D-6E8A-4147-A177-3AD203B41FA5}">
                      <a16:colId xmlns:a16="http://schemas.microsoft.com/office/drawing/2014/main" val="30021996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Profissionais CEMAEE </a:t>
                      </a:r>
                    </a:p>
                  </a:txBody>
                  <a:tcPr>
                    <a:solidFill>
                      <a:schemeClr val="tx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Assistente Social, Psicólogos; Psicopedagogos</a:t>
                      </a:r>
                    </a:p>
                  </a:txBody>
                  <a:tcPr>
                    <a:solidFill>
                      <a:schemeClr val="tx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5264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Outros Profissionais</a:t>
                      </a:r>
                    </a:p>
                  </a:txBody>
                  <a:tcPr>
                    <a:solidFill>
                      <a:schemeClr val="tx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Arquiteto; Nutricionista; Estagiários, Profissionais da SEME; Secretária e Subsecretária Municipal</a:t>
                      </a:r>
                    </a:p>
                  </a:txBody>
                  <a:tcPr>
                    <a:solidFill>
                      <a:schemeClr val="tx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239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b="1" dirty="0"/>
                        <a:t>Gestores e Supervisão</a:t>
                      </a:r>
                      <a:endParaRPr lang="pt-BR" b="1" dirty="0">
                        <a:solidFill>
                          <a:schemeClr val="bg1">
                            <a:alpha val="98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Professores Designados: Gestão Administrativa, Apoio à Gestão Escolar e Coordenação Pedagógica; Supervisores</a:t>
                      </a:r>
                      <a:endParaRPr lang="pt-BR" b="1" dirty="0">
                        <a:ln>
                          <a:solidFill>
                            <a:schemeClr val="accent1"/>
                          </a:solidFill>
                        </a:ln>
                        <a:solidFill>
                          <a:schemeClr val="bg1">
                            <a:alpha val="98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64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b="1" dirty="0"/>
                        <a:t>Apoio Administrativo</a:t>
                      </a:r>
                      <a:endParaRPr lang="pt-BR" b="1" dirty="0">
                        <a:solidFill>
                          <a:schemeClr val="bg1">
                            <a:alpha val="98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Secretários de escola, Aux. Administrativo; Inspetores; Auxiliar de Serviços Gerais, Merendeiras e Motoristas</a:t>
                      </a:r>
                      <a:endParaRPr lang="pt-BR" b="1" dirty="0">
                        <a:solidFill>
                          <a:schemeClr val="bg1">
                            <a:alpha val="98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5845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b="1" dirty="0"/>
                        <a:t>Docentes </a:t>
                      </a:r>
                      <a:endParaRPr lang="pt-BR" b="1" dirty="0">
                        <a:solidFill>
                          <a:schemeClr val="bg1">
                            <a:alpha val="98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PEB I e PEB II</a:t>
                      </a:r>
                      <a:endParaRPr lang="pt-BR" b="1" dirty="0">
                        <a:solidFill>
                          <a:schemeClr val="bg1">
                            <a:alpha val="98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3944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b="1" dirty="0"/>
                        <a:t>Apoio Docente </a:t>
                      </a:r>
                      <a:endParaRPr lang="pt-BR" b="1" dirty="0">
                        <a:solidFill>
                          <a:schemeClr val="tx1">
                            <a:alpha val="98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/>
                        <a:t>Auxiliar de Desenvolvimento Infantil e Monitores de Informática</a:t>
                      </a:r>
                      <a:endParaRPr lang="pt-BR" b="1" dirty="0">
                        <a:solidFill>
                          <a:schemeClr val="tx1">
                            <a:alpha val="98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tx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1541853"/>
                  </a:ext>
                </a:extLst>
              </a:tr>
            </a:tbl>
          </a:graphicData>
        </a:graphic>
      </p:graphicFrame>
      <p:sp>
        <p:nvSpPr>
          <p:cNvPr id="9" name="CaixaDeTexto 8">
            <a:extLst>
              <a:ext uri="{FF2B5EF4-FFF2-40B4-BE49-F238E27FC236}">
                <a16:creationId xmlns:a16="http://schemas.microsoft.com/office/drawing/2014/main" id="{99D5351A-6EB3-A691-7497-B4C26EBCEBF4}"/>
              </a:ext>
            </a:extLst>
          </p:cNvPr>
          <p:cNvSpPr txBox="1"/>
          <p:nvPr/>
        </p:nvSpPr>
        <p:spPr>
          <a:xfrm>
            <a:off x="1161099" y="5872516"/>
            <a:ext cx="101490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800"/>
            </a:pPr>
            <a:r>
              <a:rPr lang="pt-BR" b="1" dirty="0"/>
              <a:t>Total de profissionais da Secretaria de Educação</a:t>
            </a:r>
            <a:r>
              <a:rPr lang="pt-BR" dirty="0"/>
              <a:t>: 1.671</a:t>
            </a:r>
          </a:p>
        </p:txBody>
      </p:sp>
    </p:spTree>
    <p:extLst>
      <p:ext uri="{BB962C8B-B14F-4D97-AF65-F5344CB8AC3E}">
        <p14:creationId xmlns:p14="http://schemas.microsoft.com/office/powerpoint/2010/main" val="3691134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1CA1B7-1DDA-C4DC-6DFF-3FD4B6BC6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2.jpg">
            <a:extLst>
              <a:ext uri="{FF2B5EF4-FFF2-40B4-BE49-F238E27FC236}">
                <a16:creationId xmlns:a16="http://schemas.microsoft.com/office/drawing/2014/main" id="{7F2DE5E8-F4AC-A2D8-B4EC-49011D42A82B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61098" y="231415"/>
            <a:ext cx="9041324" cy="1135746"/>
          </a:xfrm>
          <a:prstGeom prst="rect">
            <a:avLst/>
          </a:prstGeom>
          <a:ln/>
        </p:spPr>
      </p:pic>
      <p:pic>
        <p:nvPicPr>
          <p:cNvPr id="1026" name="Picture 2" descr="8 em cada 10 professores querem continuar dando aulas apesar dos desafios  da Educação Pública agravados pela pandemia - Tudo ok Notícias">
            <a:extLst>
              <a:ext uri="{FF2B5EF4-FFF2-40B4-BE49-F238E27FC236}">
                <a16:creationId xmlns:a16="http://schemas.microsoft.com/office/drawing/2014/main" id="{E100C8EA-FD32-C5AC-4ED0-760B4E600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151" y="191865"/>
            <a:ext cx="1734106" cy="117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9921A32-293C-9F9F-90B9-B251C4C39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365" y="462264"/>
            <a:ext cx="1848584" cy="47877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4823DB3-E72F-8774-82C8-59436BC3819A}"/>
              </a:ext>
            </a:extLst>
          </p:cNvPr>
          <p:cNvSpPr txBox="1"/>
          <p:nvPr/>
        </p:nvSpPr>
        <p:spPr>
          <a:xfrm>
            <a:off x="829418" y="1406711"/>
            <a:ext cx="101574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ea typeface="Times New Roman" panose="02020603050405020304" pitchFamily="18" charset="0"/>
              </a:rPr>
              <a:t>OBRAS</a:t>
            </a:r>
          </a:p>
          <a:p>
            <a:pPr algn="ctr"/>
            <a:endParaRPr lang="pt-BR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8BA6299-5EAB-2820-B955-9A814EE3CDD2}"/>
              </a:ext>
            </a:extLst>
          </p:cNvPr>
          <p:cNvSpPr txBox="1"/>
          <p:nvPr/>
        </p:nvSpPr>
        <p:spPr>
          <a:xfrm>
            <a:off x="837750" y="2020738"/>
            <a:ext cx="101574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CRECHE LAGUNA</a:t>
            </a:r>
            <a:endParaRPr lang="pt-BR" sz="32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9417238-F52B-7B46-B445-E32DBC9173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400" y="3846919"/>
            <a:ext cx="3682359" cy="283304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0101ED4-1184-4D0F-03E0-EC5C12E03A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6133" y="4325800"/>
            <a:ext cx="2919734" cy="198591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2AAD202-410C-745A-1ACC-42A319CD064D}"/>
              </a:ext>
            </a:extLst>
          </p:cNvPr>
          <p:cNvSpPr txBox="1"/>
          <p:nvPr/>
        </p:nvSpPr>
        <p:spPr>
          <a:xfrm>
            <a:off x="1701518" y="2646590"/>
            <a:ext cx="85719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Em dezembro de 2020, o prefeito  José Geraldo Garcia assinou contrato para iniciar a construção e em 2025 fará a entrega da obra.</a:t>
            </a:r>
          </a:p>
          <a:p>
            <a:r>
              <a:rPr lang="pt-BR" dirty="0"/>
              <a:t>Obs.: Conseguimos na data de 12/06/2025  o desembolso de 961.775,01  já creditados na conta.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391D850-5AEF-6F62-2323-754B7585AF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2563" y="3846919"/>
            <a:ext cx="3706222" cy="277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279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1FDF6-05F4-9395-8356-6662F91CD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2.jpg">
            <a:extLst>
              <a:ext uri="{FF2B5EF4-FFF2-40B4-BE49-F238E27FC236}">
                <a16:creationId xmlns:a16="http://schemas.microsoft.com/office/drawing/2014/main" id="{8D144956-2C22-34D7-B516-C3A2C55E9911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61098" y="231415"/>
            <a:ext cx="9041324" cy="1135746"/>
          </a:xfrm>
          <a:prstGeom prst="rect">
            <a:avLst/>
          </a:prstGeom>
          <a:ln/>
        </p:spPr>
      </p:pic>
      <p:pic>
        <p:nvPicPr>
          <p:cNvPr id="1026" name="Picture 2" descr="8 em cada 10 professores querem continuar dando aulas apesar dos desafios  da Educação Pública agravados pela pandemia - Tudo ok Notícias">
            <a:extLst>
              <a:ext uri="{FF2B5EF4-FFF2-40B4-BE49-F238E27FC236}">
                <a16:creationId xmlns:a16="http://schemas.microsoft.com/office/drawing/2014/main" id="{A2C36649-5961-D218-BC0F-7DB80136C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151" y="191865"/>
            <a:ext cx="1734106" cy="117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9D0A60A-2BA5-C580-9EC5-DA11B5660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365" y="462264"/>
            <a:ext cx="1848584" cy="47877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4EBDE70-8C2A-86A6-89EE-3358E259C907}"/>
              </a:ext>
            </a:extLst>
          </p:cNvPr>
          <p:cNvSpPr txBox="1"/>
          <p:nvPr/>
        </p:nvSpPr>
        <p:spPr>
          <a:xfrm>
            <a:off x="873485" y="1406711"/>
            <a:ext cx="10157417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effectLst/>
                <a:ea typeface="Times New Roman" panose="02020603050405020304" pitchFamily="18" charset="0"/>
              </a:rPr>
              <a:t>CRECHE CONSTELAÇÕES E ESCOLA EM TEMPO INTEGRAL RESIDENCIAL BARNABÉ</a:t>
            </a:r>
          </a:p>
          <a:p>
            <a:pPr algn="ctr"/>
            <a:endParaRPr lang="pt-BR" sz="2000" b="1" dirty="0">
              <a:effectLst/>
              <a:ea typeface="Times New Roman" panose="02020603050405020304" pitchFamily="18" charset="0"/>
            </a:endParaRPr>
          </a:p>
          <a:p>
            <a:pPr algn="ctr"/>
            <a:r>
              <a:rPr lang="pt-BR" sz="2000" dirty="0">
                <a:ea typeface="Times New Roman" panose="02020603050405020304" pitchFamily="18" charset="0"/>
              </a:rPr>
              <a:t>Edital publicado até 30/06/2025</a:t>
            </a:r>
            <a:endParaRPr lang="pt-BR" sz="20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66DD000-CEED-414F-8C4B-3D2093F6978F}"/>
              </a:ext>
            </a:extLst>
          </p:cNvPr>
          <p:cNvSpPr txBox="1"/>
          <p:nvPr/>
        </p:nvSpPr>
        <p:spPr>
          <a:xfrm>
            <a:off x="1302023" y="3232516"/>
            <a:ext cx="857192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Valor de Convênio Constelações –  R$ 5.737.882,19</a:t>
            </a:r>
          </a:p>
          <a:p>
            <a:r>
              <a:rPr lang="pt-BR" dirty="0"/>
              <a:t>Valor de Contrapartida – R$ 480.575,61</a:t>
            </a:r>
          </a:p>
          <a:p>
            <a:r>
              <a:rPr lang="pt-BR" dirty="0"/>
              <a:t>Previsão de entrega - 2027</a:t>
            </a:r>
          </a:p>
          <a:p>
            <a:endParaRPr lang="pt-BR" dirty="0"/>
          </a:p>
          <a:p>
            <a:r>
              <a:rPr lang="pt-BR" dirty="0"/>
              <a:t>Valor de Convênio Residencial Barnabé –  R$ 11.384.388,30</a:t>
            </a:r>
          </a:p>
          <a:p>
            <a:r>
              <a:rPr lang="pt-BR" dirty="0"/>
              <a:t>Valor de Contrapartida – R$ 792.438,53</a:t>
            </a:r>
          </a:p>
          <a:p>
            <a:r>
              <a:rPr lang="pt-BR" dirty="0"/>
              <a:t>Previsão de entrega -2027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561966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D44B7-21E4-0497-47CF-1DB63E6C0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2.jpg">
            <a:extLst>
              <a:ext uri="{FF2B5EF4-FFF2-40B4-BE49-F238E27FC236}">
                <a16:creationId xmlns:a16="http://schemas.microsoft.com/office/drawing/2014/main" id="{41AE927D-3F43-1313-AD8C-DC794011E822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61098" y="231415"/>
            <a:ext cx="9041324" cy="1135746"/>
          </a:xfrm>
          <a:prstGeom prst="rect">
            <a:avLst/>
          </a:prstGeom>
          <a:ln/>
        </p:spPr>
      </p:pic>
      <p:pic>
        <p:nvPicPr>
          <p:cNvPr id="1026" name="Picture 2" descr="8 em cada 10 professores querem continuar dando aulas apesar dos desafios  da Educação Pública agravados pela pandemia - Tudo ok Notícias">
            <a:extLst>
              <a:ext uri="{FF2B5EF4-FFF2-40B4-BE49-F238E27FC236}">
                <a16:creationId xmlns:a16="http://schemas.microsoft.com/office/drawing/2014/main" id="{E8408857-403F-150D-779E-2FFA3580F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151" y="191865"/>
            <a:ext cx="1734106" cy="117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14884F6-83D4-7934-91F2-19A616292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365" y="462264"/>
            <a:ext cx="1848584" cy="47877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1EA746D-B5BA-B6DD-8599-AA04D8EDCD99}"/>
              </a:ext>
            </a:extLst>
          </p:cNvPr>
          <p:cNvSpPr txBox="1"/>
          <p:nvPr/>
        </p:nvSpPr>
        <p:spPr>
          <a:xfrm>
            <a:off x="667297" y="1598010"/>
            <a:ext cx="101574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effectLst/>
                <a:ea typeface="Times New Roman" panose="02020603050405020304" pitchFamily="18" charset="0"/>
              </a:rPr>
              <a:t>ADESÃO AO NOVO PAC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2814585-FFC0-79BE-C0E3-0E83EAE2DC9E}"/>
              </a:ext>
            </a:extLst>
          </p:cNvPr>
          <p:cNvSpPr txBox="1"/>
          <p:nvPr/>
        </p:nvSpPr>
        <p:spPr>
          <a:xfrm>
            <a:off x="1395797" y="2721527"/>
            <a:ext cx="8571926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/>
              <a:t>CRECHE – PRÉ ESCOLA  JD. NOSSA SENHORA DO MONTE SERRAT</a:t>
            </a:r>
          </a:p>
          <a:p>
            <a:endParaRPr lang="pt-BR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/>
              <a:t>1 ÔNIBUS 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89130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9BB16-3D3F-C1DC-682B-AA91D91CE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2.jpg">
            <a:extLst>
              <a:ext uri="{FF2B5EF4-FFF2-40B4-BE49-F238E27FC236}">
                <a16:creationId xmlns:a16="http://schemas.microsoft.com/office/drawing/2014/main" id="{BE594818-64A7-775E-1A2B-467E3E8A7CFE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61098" y="231415"/>
            <a:ext cx="9041324" cy="1135746"/>
          </a:xfrm>
          <a:prstGeom prst="rect">
            <a:avLst/>
          </a:prstGeom>
          <a:ln/>
        </p:spPr>
      </p:pic>
      <p:pic>
        <p:nvPicPr>
          <p:cNvPr id="1026" name="Picture 2" descr="8 em cada 10 professores querem continuar dando aulas apesar dos desafios  da Educação Pública agravados pela pandemia - Tudo ok Notícias">
            <a:extLst>
              <a:ext uri="{FF2B5EF4-FFF2-40B4-BE49-F238E27FC236}">
                <a16:creationId xmlns:a16="http://schemas.microsoft.com/office/drawing/2014/main" id="{D0F7EEDF-82BA-49A6-D2B6-D15E834A7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151" y="191865"/>
            <a:ext cx="1734106" cy="117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94C469D-22F3-D45E-F713-80FD18A6D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365" y="462264"/>
            <a:ext cx="1848584" cy="47877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BCF6DAB-52D7-A207-1C28-B74EC09C0C41}"/>
              </a:ext>
            </a:extLst>
          </p:cNvPr>
          <p:cNvSpPr txBox="1"/>
          <p:nvPr/>
        </p:nvSpPr>
        <p:spPr>
          <a:xfrm>
            <a:off x="829418" y="1406711"/>
            <a:ext cx="101574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ea typeface="Times New Roman" panose="02020603050405020304" pitchFamily="18" charset="0"/>
              </a:rPr>
              <a:t>TERMO DE COLABORAÇÃO</a:t>
            </a:r>
          </a:p>
          <a:p>
            <a:pPr algn="ctr"/>
            <a:endParaRPr lang="pt-BR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C62E2E4-D484-48BA-D859-EF9BBA6E5A94}"/>
              </a:ext>
            </a:extLst>
          </p:cNvPr>
          <p:cNvSpPr txBox="1"/>
          <p:nvPr/>
        </p:nvSpPr>
        <p:spPr>
          <a:xfrm>
            <a:off x="1630496" y="2959072"/>
            <a:ext cx="857192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sz="3200" dirty="0"/>
              <a:t>APAE – Associação de Pais e Amigos dos Excepcionais </a:t>
            </a:r>
          </a:p>
        </p:txBody>
      </p:sp>
    </p:spTree>
    <p:extLst>
      <p:ext uri="{BB962C8B-B14F-4D97-AF65-F5344CB8AC3E}">
        <p14:creationId xmlns:p14="http://schemas.microsoft.com/office/powerpoint/2010/main" val="866001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13478-91A5-E409-C360-75CBEC4C8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2.jpg">
            <a:extLst>
              <a:ext uri="{FF2B5EF4-FFF2-40B4-BE49-F238E27FC236}">
                <a16:creationId xmlns:a16="http://schemas.microsoft.com/office/drawing/2014/main" id="{E11150F6-7212-E384-77A9-833BE66BB095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61098" y="231415"/>
            <a:ext cx="9041324" cy="1135746"/>
          </a:xfrm>
          <a:prstGeom prst="rect">
            <a:avLst/>
          </a:prstGeom>
          <a:ln/>
        </p:spPr>
      </p:pic>
      <p:pic>
        <p:nvPicPr>
          <p:cNvPr id="1026" name="Picture 2" descr="8 em cada 10 professores querem continuar dando aulas apesar dos desafios  da Educação Pública agravados pela pandemia - Tudo ok Notícias">
            <a:extLst>
              <a:ext uri="{FF2B5EF4-FFF2-40B4-BE49-F238E27FC236}">
                <a16:creationId xmlns:a16="http://schemas.microsoft.com/office/drawing/2014/main" id="{57EEB91C-A342-3A58-7D88-3565F9130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151" y="191865"/>
            <a:ext cx="1734106" cy="117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4F96B32-7162-FDA2-F618-31ECE04E3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365" y="462264"/>
            <a:ext cx="1848584" cy="47877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6A86E29-EF11-B1EB-39DF-6475177DCFFF}"/>
              </a:ext>
            </a:extLst>
          </p:cNvPr>
          <p:cNvSpPr txBox="1"/>
          <p:nvPr/>
        </p:nvSpPr>
        <p:spPr>
          <a:xfrm>
            <a:off x="2585991" y="1963035"/>
            <a:ext cx="675331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8800" b="1" dirty="0"/>
              <a:t>OBRIGADA!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624D46C-E915-9443-E9D9-44F64BCE2801}"/>
              </a:ext>
            </a:extLst>
          </p:cNvPr>
          <p:cNvSpPr txBox="1"/>
          <p:nvPr/>
        </p:nvSpPr>
        <p:spPr>
          <a:xfrm>
            <a:off x="1478012" y="3723118"/>
            <a:ext cx="92359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/>
              <a:t>ESTÂNCIA TURÍSTICA DE SALTO – SECRETARIA DE EDUCAÇÃO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261331D-2A33-9AB0-439F-388F86F6EF06}"/>
              </a:ext>
            </a:extLst>
          </p:cNvPr>
          <p:cNvSpPr txBox="1"/>
          <p:nvPr/>
        </p:nvSpPr>
        <p:spPr>
          <a:xfrm>
            <a:off x="2781001" y="4837049"/>
            <a:ext cx="61854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/>
              <a:t>Contato: (11) 4602-8696  (11) 4602-8697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F99EB34-9A1E-6F92-467B-EE066052D039}"/>
              </a:ext>
            </a:extLst>
          </p:cNvPr>
          <p:cNvSpPr txBox="1"/>
          <p:nvPr/>
        </p:nvSpPr>
        <p:spPr>
          <a:xfrm>
            <a:off x="5109779" y="5747781"/>
            <a:ext cx="19724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/>
              <a:t>Salto / SP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AD63159-68E2-DC2E-90C0-DEDB4E382529}"/>
              </a:ext>
            </a:extLst>
          </p:cNvPr>
          <p:cNvSpPr txBox="1"/>
          <p:nvPr/>
        </p:nvSpPr>
        <p:spPr>
          <a:xfrm>
            <a:off x="1955377" y="4403017"/>
            <a:ext cx="92359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/>
              <a:t>Rua Prudente de Moraes, nº 580, Centro, Piso Superior</a:t>
            </a:r>
          </a:p>
        </p:txBody>
      </p:sp>
    </p:spTree>
    <p:extLst>
      <p:ext uri="{BB962C8B-B14F-4D97-AF65-F5344CB8AC3E}">
        <p14:creationId xmlns:p14="http://schemas.microsoft.com/office/powerpoint/2010/main" val="400983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995AB-EAFD-50D7-623F-BFDA09D3E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2.jpg">
            <a:extLst>
              <a:ext uri="{FF2B5EF4-FFF2-40B4-BE49-F238E27FC236}">
                <a16:creationId xmlns:a16="http://schemas.microsoft.com/office/drawing/2014/main" id="{EE35C7B3-56CA-996D-355B-6843025FF06C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61098" y="231415"/>
            <a:ext cx="9041324" cy="1135746"/>
          </a:xfrm>
          <a:prstGeom prst="rect">
            <a:avLst/>
          </a:prstGeom>
          <a:ln/>
        </p:spPr>
      </p:pic>
      <p:pic>
        <p:nvPicPr>
          <p:cNvPr id="1026" name="Picture 2" descr="8 em cada 10 professores querem continuar dando aulas apesar dos desafios  da Educação Pública agravados pela pandemia - Tudo ok Notícias">
            <a:extLst>
              <a:ext uri="{FF2B5EF4-FFF2-40B4-BE49-F238E27FC236}">
                <a16:creationId xmlns:a16="http://schemas.microsoft.com/office/drawing/2014/main" id="{9C128FC7-C2EF-4DB9-AE59-00A6C1370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151" y="191865"/>
            <a:ext cx="1734106" cy="117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BA15A45-5711-6618-7E5A-DACC9B2A3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365" y="462264"/>
            <a:ext cx="1848584" cy="47877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DE46D1D-44E3-FF24-F63F-F7C9D648A495}"/>
              </a:ext>
            </a:extLst>
          </p:cNvPr>
          <p:cNvSpPr txBox="1"/>
          <p:nvPr/>
        </p:nvSpPr>
        <p:spPr>
          <a:xfrm>
            <a:off x="873485" y="1406711"/>
            <a:ext cx="101574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effectLst/>
                <a:ea typeface="Times New Roman" panose="02020603050405020304" pitchFamily="18" charset="0"/>
              </a:rPr>
              <a:t>ALUNOS   - DADOS 02/06/2025 – SED</a:t>
            </a: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FDC5CC07-AFDF-5904-11D9-3EE1CA8822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664410"/>
              </p:ext>
            </p:extLst>
          </p:nvPr>
        </p:nvGraphicFramePr>
        <p:xfrm>
          <a:off x="3474666" y="2384927"/>
          <a:ext cx="4787485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7980">
                  <a:extLst>
                    <a:ext uri="{9D8B030D-6E8A-4147-A177-3AD203B41FA5}">
                      <a16:colId xmlns:a16="http://schemas.microsoft.com/office/drawing/2014/main" val="844495904"/>
                    </a:ext>
                  </a:extLst>
                </a:gridCol>
                <a:gridCol w="1649505">
                  <a:extLst>
                    <a:ext uri="{9D8B030D-6E8A-4147-A177-3AD203B41FA5}">
                      <a16:colId xmlns:a16="http://schemas.microsoft.com/office/drawing/2014/main" val="3002199609"/>
                    </a:ext>
                  </a:extLst>
                </a:gridCol>
              </a:tblGrid>
              <a:tr h="543960"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solidFill>
                            <a:schemeClr val="tx1"/>
                          </a:solidFill>
                        </a:rPr>
                        <a:t>SEGMENTO</a:t>
                      </a:r>
                    </a:p>
                  </a:txBody>
                  <a:tcPr>
                    <a:solidFill>
                      <a:schemeClr val="tx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Nº</a:t>
                      </a:r>
                    </a:p>
                  </a:txBody>
                  <a:tcPr>
                    <a:solidFill>
                      <a:schemeClr val="tx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526484"/>
                  </a:ext>
                </a:extLst>
              </a:tr>
              <a:tr h="348325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Creche</a:t>
                      </a:r>
                    </a:p>
                  </a:txBody>
                  <a:tcPr>
                    <a:solidFill>
                      <a:schemeClr val="tx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2833</a:t>
                      </a:r>
                    </a:p>
                  </a:txBody>
                  <a:tcPr>
                    <a:solidFill>
                      <a:schemeClr val="tx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239544"/>
                  </a:ext>
                </a:extLst>
              </a:tr>
              <a:tr h="343554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Pré - escola</a:t>
                      </a:r>
                    </a:p>
                  </a:txBody>
                  <a:tcPr>
                    <a:solidFill>
                      <a:schemeClr val="tx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2811</a:t>
                      </a:r>
                    </a:p>
                  </a:txBody>
                  <a:tcPr>
                    <a:solidFill>
                      <a:schemeClr val="tx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64689"/>
                  </a:ext>
                </a:extLst>
              </a:tr>
              <a:tr h="348325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Fundamental I</a:t>
                      </a:r>
                    </a:p>
                  </a:txBody>
                  <a:tcPr>
                    <a:solidFill>
                      <a:schemeClr val="tx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4456</a:t>
                      </a:r>
                    </a:p>
                  </a:txBody>
                  <a:tcPr>
                    <a:solidFill>
                      <a:schemeClr val="tx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584561"/>
                  </a:ext>
                </a:extLst>
              </a:tr>
              <a:tr h="343554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Fundamental II</a:t>
                      </a:r>
                    </a:p>
                  </a:txBody>
                  <a:tcPr>
                    <a:solidFill>
                      <a:schemeClr val="tx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171</a:t>
                      </a:r>
                    </a:p>
                  </a:txBody>
                  <a:tcPr>
                    <a:solidFill>
                      <a:schemeClr val="tx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2900801"/>
                  </a:ext>
                </a:extLst>
              </a:tr>
              <a:tr h="348325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EJA</a:t>
                      </a:r>
                    </a:p>
                  </a:txBody>
                  <a:tcPr>
                    <a:solidFill>
                      <a:schemeClr val="tx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145</a:t>
                      </a:r>
                    </a:p>
                  </a:txBody>
                  <a:tcPr>
                    <a:solidFill>
                      <a:schemeClr val="tx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590362"/>
                  </a:ext>
                </a:extLst>
              </a:tr>
              <a:tr h="348325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Contabilidade</a:t>
                      </a:r>
                    </a:p>
                  </a:txBody>
                  <a:tcPr>
                    <a:solidFill>
                      <a:schemeClr val="tx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29</a:t>
                      </a:r>
                    </a:p>
                  </a:txBody>
                  <a:tcPr>
                    <a:solidFill>
                      <a:schemeClr val="tx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8406368"/>
                  </a:ext>
                </a:extLst>
              </a:tr>
              <a:tr h="348325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Educação Especial Exclusiva</a:t>
                      </a:r>
                    </a:p>
                  </a:txBody>
                  <a:tcPr>
                    <a:solidFill>
                      <a:schemeClr val="tx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37</a:t>
                      </a:r>
                    </a:p>
                  </a:txBody>
                  <a:tcPr>
                    <a:solidFill>
                      <a:schemeClr val="tx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3944001"/>
                  </a:ext>
                </a:extLst>
              </a:tr>
              <a:tr h="543960">
                <a:tc>
                  <a:txBody>
                    <a:bodyPr/>
                    <a:lstStyle/>
                    <a:p>
                      <a:r>
                        <a:rPr lang="pt-BR" sz="3200" b="1" dirty="0">
                          <a:solidFill>
                            <a:schemeClr val="tx1"/>
                          </a:solidFill>
                        </a:rPr>
                        <a:t>Total Geral</a:t>
                      </a:r>
                    </a:p>
                  </a:txBody>
                  <a:tcPr>
                    <a:solidFill>
                      <a:schemeClr val="tx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3200" b="1" dirty="0">
                          <a:solidFill>
                            <a:schemeClr val="tx1"/>
                          </a:solidFill>
                        </a:rPr>
                        <a:t>10.482</a:t>
                      </a:r>
                    </a:p>
                  </a:txBody>
                  <a:tcPr>
                    <a:solidFill>
                      <a:schemeClr val="tx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15418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220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A4B14-4211-6431-888E-732C3E98A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2.jpg">
            <a:extLst>
              <a:ext uri="{FF2B5EF4-FFF2-40B4-BE49-F238E27FC236}">
                <a16:creationId xmlns:a16="http://schemas.microsoft.com/office/drawing/2014/main" id="{74E65548-E6FC-57F3-0DAC-B4DC7CE7FEE6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61098" y="231415"/>
            <a:ext cx="9041324" cy="1135746"/>
          </a:xfrm>
          <a:prstGeom prst="rect">
            <a:avLst/>
          </a:prstGeom>
          <a:ln/>
        </p:spPr>
      </p:pic>
      <p:pic>
        <p:nvPicPr>
          <p:cNvPr id="1026" name="Picture 2" descr="8 em cada 10 professores querem continuar dando aulas apesar dos desafios  da Educação Pública agravados pela pandemia - Tudo ok Notícias">
            <a:extLst>
              <a:ext uri="{FF2B5EF4-FFF2-40B4-BE49-F238E27FC236}">
                <a16:creationId xmlns:a16="http://schemas.microsoft.com/office/drawing/2014/main" id="{1E3E1E7A-9825-79D5-D820-B0216D43F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151" y="191865"/>
            <a:ext cx="1734106" cy="117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0F008DE-A238-74B9-B52A-ACF63B15B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365" y="462264"/>
            <a:ext cx="1848584" cy="47877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05479A8-8E08-313C-1DE1-2CD3B97ACFD7}"/>
              </a:ext>
            </a:extLst>
          </p:cNvPr>
          <p:cNvSpPr txBox="1"/>
          <p:nvPr/>
        </p:nvSpPr>
        <p:spPr>
          <a:xfrm>
            <a:off x="837974" y="1367161"/>
            <a:ext cx="101574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ESTRUTURA </a:t>
            </a:r>
            <a:endParaRPr lang="pt-BR" sz="32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CA7E4699-83CE-0472-EC65-149A37B470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7011761"/>
              </p:ext>
            </p:extLst>
          </p:nvPr>
        </p:nvGraphicFramePr>
        <p:xfrm>
          <a:off x="3959477" y="2378063"/>
          <a:ext cx="3444565" cy="35924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3977">
                  <a:extLst>
                    <a:ext uri="{9D8B030D-6E8A-4147-A177-3AD203B41FA5}">
                      <a16:colId xmlns:a16="http://schemas.microsoft.com/office/drawing/2014/main" val="844495904"/>
                    </a:ext>
                  </a:extLst>
                </a:gridCol>
                <a:gridCol w="1120588">
                  <a:extLst>
                    <a:ext uri="{9D8B030D-6E8A-4147-A177-3AD203B41FA5}">
                      <a16:colId xmlns:a16="http://schemas.microsoft.com/office/drawing/2014/main" val="3002199609"/>
                    </a:ext>
                  </a:extLst>
                </a:gridCol>
              </a:tblGrid>
              <a:tr h="420268">
                <a:tc>
                  <a:txBody>
                    <a:bodyPr/>
                    <a:lstStyle/>
                    <a:p>
                      <a:pPr algn="l"/>
                      <a:r>
                        <a:rPr lang="pt-BR" b="1" dirty="0">
                          <a:solidFill>
                            <a:schemeClr val="tx1">
                              <a:alpha val="98000"/>
                            </a:schemeClr>
                          </a:solidFill>
                        </a:rPr>
                        <a:t>Secretaria</a:t>
                      </a:r>
                    </a:p>
                  </a:txBody>
                  <a:tcPr>
                    <a:solidFill>
                      <a:schemeClr val="tx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01</a:t>
                      </a:r>
                    </a:p>
                  </a:txBody>
                  <a:tcPr>
                    <a:solidFill>
                      <a:schemeClr val="tx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7239544"/>
                  </a:ext>
                </a:extLst>
              </a:tr>
              <a:tr h="414511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>
                              <a:alpha val="98000"/>
                            </a:schemeClr>
                          </a:solidFill>
                        </a:rPr>
                        <a:t>CEMUS</a:t>
                      </a:r>
                    </a:p>
                  </a:txBody>
                  <a:tcPr>
                    <a:solidFill>
                      <a:schemeClr val="tx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>
                    <a:solidFill>
                      <a:schemeClr val="tx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64689"/>
                  </a:ext>
                </a:extLst>
              </a:tr>
              <a:tr h="420268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>
                              <a:alpha val="98000"/>
                            </a:schemeClr>
                          </a:solidFill>
                        </a:rPr>
                        <a:t>Salas de Formação</a:t>
                      </a:r>
                    </a:p>
                  </a:txBody>
                  <a:tcPr>
                    <a:solidFill>
                      <a:schemeClr val="tx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01</a:t>
                      </a:r>
                    </a:p>
                  </a:txBody>
                  <a:tcPr>
                    <a:solidFill>
                      <a:schemeClr val="tx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584561"/>
                  </a:ext>
                </a:extLst>
              </a:tr>
              <a:tr h="420268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>
                              <a:alpha val="98000"/>
                            </a:schemeClr>
                          </a:solidFill>
                        </a:rPr>
                        <a:t>Vinculadas</a:t>
                      </a:r>
                    </a:p>
                  </a:txBody>
                  <a:tcPr>
                    <a:solidFill>
                      <a:schemeClr val="tx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27</a:t>
                      </a:r>
                    </a:p>
                  </a:txBody>
                  <a:tcPr>
                    <a:solidFill>
                      <a:schemeClr val="tx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3944001"/>
                  </a:ext>
                </a:extLst>
              </a:tr>
              <a:tr h="420268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>
                              <a:alpha val="98000"/>
                            </a:schemeClr>
                          </a:solidFill>
                        </a:rPr>
                        <a:t>Auditório</a:t>
                      </a:r>
                    </a:p>
                  </a:txBody>
                  <a:tcPr>
                    <a:solidFill>
                      <a:schemeClr val="tx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01</a:t>
                      </a:r>
                    </a:p>
                  </a:txBody>
                  <a:tcPr>
                    <a:solidFill>
                      <a:schemeClr val="tx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866273"/>
                  </a:ext>
                </a:extLst>
              </a:tr>
              <a:tr h="420268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>
                              <a:alpha val="98000"/>
                            </a:schemeClr>
                          </a:solidFill>
                        </a:rPr>
                        <a:t>CEMAEE</a:t>
                      </a:r>
                    </a:p>
                  </a:txBody>
                  <a:tcPr>
                    <a:solidFill>
                      <a:schemeClr val="tx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02</a:t>
                      </a:r>
                    </a:p>
                  </a:txBody>
                  <a:tcPr>
                    <a:solidFill>
                      <a:schemeClr val="tx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597692"/>
                  </a:ext>
                </a:extLst>
              </a:tr>
              <a:tr h="420268"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>
                              <a:alpha val="98000"/>
                            </a:schemeClr>
                          </a:solidFill>
                        </a:rPr>
                        <a:t>Garagem</a:t>
                      </a:r>
                    </a:p>
                  </a:txBody>
                  <a:tcPr>
                    <a:solidFill>
                      <a:schemeClr val="tx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chemeClr val="tx1"/>
                          </a:solidFill>
                        </a:rPr>
                        <a:t>01</a:t>
                      </a:r>
                    </a:p>
                  </a:txBody>
                  <a:tcPr>
                    <a:solidFill>
                      <a:schemeClr val="tx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4445294"/>
                  </a:ext>
                </a:extLst>
              </a:tr>
              <a:tr h="656310">
                <a:tc>
                  <a:txBody>
                    <a:bodyPr/>
                    <a:lstStyle/>
                    <a:p>
                      <a:r>
                        <a:rPr lang="pt-BR" sz="3200" b="1" dirty="0">
                          <a:solidFill>
                            <a:schemeClr val="tx1">
                              <a:alpha val="98000"/>
                            </a:schemeClr>
                          </a:solidFill>
                        </a:rPr>
                        <a:t>TOTAL</a:t>
                      </a:r>
                    </a:p>
                  </a:txBody>
                  <a:tcPr>
                    <a:solidFill>
                      <a:schemeClr val="tx1">
                        <a:alpha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3200" b="1" dirty="0">
                          <a:solidFill>
                            <a:schemeClr val="tx1">
                              <a:alpha val="98000"/>
                            </a:schemeClr>
                          </a:solidFill>
                        </a:rPr>
                        <a:t>48</a:t>
                      </a:r>
                    </a:p>
                  </a:txBody>
                  <a:tcPr>
                    <a:solidFill>
                      <a:schemeClr val="tx1">
                        <a:alpha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15418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192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72EA1-5EC4-02D3-7B7F-51B6EB8D6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2.jpg">
            <a:extLst>
              <a:ext uri="{FF2B5EF4-FFF2-40B4-BE49-F238E27FC236}">
                <a16:creationId xmlns:a16="http://schemas.microsoft.com/office/drawing/2014/main" id="{2F665CC8-4928-92D9-F61A-002004E067CE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61098" y="231415"/>
            <a:ext cx="9041324" cy="1135746"/>
          </a:xfrm>
          <a:prstGeom prst="rect">
            <a:avLst/>
          </a:prstGeom>
          <a:ln/>
        </p:spPr>
      </p:pic>
      <p:pic>
        <p:nvPicPr>
          <p:cNvPr id="1026" name="Picture 2" descr="8 em cada 10 professores querem continuar dando aulas apesar dos desafios  da Educação Pública agravados pela pandemia - Tudo ok Notícias">
            <a:extLst>
              <a:ext uri="{FF2B5EF4-FFF2-40B4-BE49-F238E27FC236}">
                <a16:creationId xmlns:a16="http://schemas.microsoft.com/office/drawing/2014/main" id="{50280FF3-7784-5BCC-A1CF-55F42FC58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151" y="191865"/>
            <a:ext cx="1734106" cy="117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F2C7E7F-7E2A-768E-3483-2FA68EE75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365" y="462264"/>
            <a:ext cx="1848584" cy="47877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6C3FD6A-5E0F-01BD-81D7-1D6F236A9389}"/>
              </a:ext>
            </a:extLst>
          </p:cNvPr>
          <p:cNvSpPr txBox="1"/>
          <p:nvPr/>
        </p:nvSpPr>
        <p:spPr>
          <a:xfrm>
            <a:off x="873485" y="1406711"/>
            <a:ext cx="101574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/>
              <a:t>Acolhimento aos profissionais da Educação</a:t>
            </a:r>
          </a:p>
          <a:p>
            <a:pPr algn="ctr"/>
            <a:r>
              <a:rPr lang="pt-BR" sz="3200" b="1" dirty="0"/>
              <a:t> (27‑28 janeiro 2025)</a:t>
            </a:r>
          </a:p>
          <a:p>
            <a:pPr algn="ctr"/>
            <a:r>
              <a:rPr lang="pt-BR" sz="3200" b="1" dirty="0">
                <a:ea typeface="Times New Roman" panose="02020603050405020304" pitchFamily="18" charset="0"/>
              </a:rPr>
              <a:t>Palestra I</a:t>
            </a:r>
            <a:r>
              <a:rPr lang="pt-BR" sz="3200" b="1" dirty="0"/>
              <a:t>nteligência Emocional na Educação</a:t>
            </a:r>
            <a:endParaRPr lang="pt-BR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3F86CF4-B14D-A1DC-D6B0-6C05943A1E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514" y="3015921"/>
            <a:ext cx="2719052" cy="283154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D1A28ED-5595-E914-F60F-279D6E2844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1181" y="3073832"/>
            <a:ext cx="2558953" cy="277363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F893F77-5BCF-32A4-B304-B628085824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4269" y="3557520"/>
            <a:ext cx="4847209" cy="294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4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30186-4607-CEE3-0FF4-BED514ECD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2.jpg">
            <a:extLst>
              <a:ext uri="{FF2B5EF4-FFF2-40B4-BE49-F238E27FC236}">
                <a16:creationId xmlns:a16="http://schemas.microsoft.com/office/drawing/2014/main" id="{C9D80388-782F-7D0D-5E61-79AFC7F818E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61098" y="231415"/>
            <a:ext cx="9041324" cy="1135746"/>
          </a:xfrm>
          <a:prstGeom prst="rect">
            <a:avLst/>
          </a:prstGeom>
          <a:ln/>
        </p:spPr>
      </p:pic>
      <p:pic>
        <p:nvPicPr>
          <p:cNvPr id="1026" name="Picture 2" descr="8 em cada 10 professores querem continuar dando aulas apesar dos desafios  da Educação Pública agravados pela pandemia - Tudo ok Notícias">
            <a:extLst>
              <a:ext uri="{FF2B5EF4-FFF2-40B4-BE49-F238E27FC236}">
                <a16:creationId xmlns:a16="http://schemas.microsoft.com/office/drawing/2014/main" id="{415E1E30-18E1-34A6-3FD6-34DCABFCD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151" y="191865"/>
            <a:ext cx="1734106" cy="117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5DB7C0D-7350-C905-93AB-816ABEAC7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365" y="462264"/>
            <a:ext cx="1848584" cy="47877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3F35CC8-1715-F2A8-0118-EB7B0D349ACE}"/>
              </a:ext>
            </a:extLst>
          </p:cNvPr>
          <p:cNvSpPr txBox="1"/>
          <p:nvPr/>
        </p:nvSpPr>
        <p:spPr>
          <a:xfrm>
            <a:off x="873485" y="1406711"/>
            <a:ext cx="1015741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ea typeface="Times New Roman" panose="02020603050405020304" pitchFamily="18" charset="0"/>
              </a:rPr>
              <a:t>Material Escolar</a:t>
            </a:r>
          </a:p>
          <a:p>
            <a:pPr algn="ctr"/>
            <a:endParaRPr lang="pt-BR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A8919C5-3921-A534-5B46-82297E276446}"/>
              </a:ext>
            </a:extLst>
          </p:cNvPr>
          <p:cNvSpPr txBox="1"/>
          <p:nvPr/>
        </p:nvSpPr>
        <p:spPr>
          <a:xfrm>
            <a:off x="734789" y="2292646"/>
            <a:ext cx="101574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dirty="0"/>
              <a:t>Entrega dos kits de material escolar em fevereiro de 2025 para todos os alunos da rede municipal</a:t>
            </a:r>
            <a:endParaRPr lang="pt-BR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BEA0EBB-D7EC-97BF-3B43-5B9A8996A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882" y="3429000"/>
            <a:ext cx="3035967" cy="275173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E29BD4C-F6AE-1AE5-1A15-D5C44A2448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1949" y="3369864"/>
            <a:ext cx="3393696" cy="275173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B9A3870-C06D-1BAF-9319-F197B6D8B7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8776" y="3616085"/>
            <a:ext cx="4645446" cy="285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30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38C2FD-7170-39A9-CDA7-EF61A40E6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2.jpg">
            <a:extLst>
              <a:ext uri="{FF2B5EF4-FFF2-40B4-BE49-F238E27FC236}">
                <a16:creationId xmlns:a16="http://schemas.microsoft.com/office/drawing/2014/main" id="{AB196477-2F46-4246-5848-4C229D8CEE11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61098" y="231415"/>
            <a:ext cx="9041324" cy="1135746"/>
          </a:xfrm>
          <a:prstGeom prst="rect">
            <a:avLst/>
          </a:prstGeom>
          <a:ln/>
        </p:spPr>
      </p:pic>
      <p:pic>
        <p:nvPicPr>
          <p:cNvPr id="1026" name="Picture 2" descr="8 em cada 10 professores querem continuar dando aulas apesar dos desafios  da Educação Pública agravados pela pandemia - Tudo ok Notícias">
            <a:extLst>
              <a:ext uri="{FF2B5EF4-FFF2-40B4-BE49-F238E27FC236}">
                <a16:creationId xmlns:a16="http://schemas.microsoft.com/office/drawing/2014/main" id="{42B41697-89CC-9501-7707-7DE617621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151" y="191865"/>
            <a:ext cx="1734106" cy="117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E519642-AA23-3C42-00D7-7310F8DCFD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365" y="462264"/>
            <a:ext cx="1848584" cy="47877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4DEF9A3-5349-7E45-A1DB-1A1746B5E3C5}"/>
              </a:ext>
            </a:extLst>
          </p:cNvPr>
          <p:cNvSpPr txBox="1"/>
          <p:nvPr/>
        </p:nvSpPr>
        <p:spPr>
          <a:xfrm>
            <a:off x="873485" y="1406711"/>
            <a:ext cx="1015741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ea typeface="Times New Roman" panose="02020603050405020304" pitchFamily="18" charset="0"/>
              </a:rPr>
              <a:t>AUXÍLIO PECUNIÁRIO</a:t>
            </a:r>
          </a:p>
          <a:p>
            <a:pPr algn="ctr"/>
            <a:endParaRPr lang="pt-BR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2D944DF-AD24-2230-3248-98A6D072B50D}"/>
              </a:ext>
            </a:extLst>
          </p:cNvPr>
          <p:cNvSpPr txBox="1"/>
          <p:nvPr/>
        </p:nvSpPr>
        <p:spPr>
          <a:xfrm>
            <a:off x="734789" y="2292646"/>
            <a:ext cx="1015741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pt-BR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pt-B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R$ 1.004.332,05</a:t>
            </a:r>
          </a:p>
          <a:p>
            <a:pPr algn="ctr"/>
            <a:endParaRPr lang="pt-BR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pt-BR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pt-B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DISTRIBUÍDOS NAS 15 UNIDADES</a:t>
            </a:r>
          </a:p>
        </p:txBody>
      </p:sp>
    </p:spTree>
    <p:extLst>
      <p:ext uri="{BB962C8B-B14F-4D97-AF65-F5344CB8AC3E}">
        <p14:creationId xmlns:p14="http://schemas.microsoft.com/office/powerpoint/2010/main" val="55951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CFB7A-4E13-4801-D638-9F8390F48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2.jpg">
            <a:extLst>
              <a:ext uri="{FF2B5EF4-FFF2-40B4-BE49-F238E27FC236}">
                <a16:creationId xmlns:a16="http://schemas.microsoft.com/office/drawing/2014/main" id="{91DD1F78-3250-9571-E7D5-8FA356C1ADDF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61098" y="231415"/>
            <a:ext cx="9041324" cy="1135746"/>
          </a:xfrm>
          <a:prstGeom prst="rect">
            <a:avLst/>
          </a:prstGeom>
          <a:ln/>
        </p:spPr>
      </p:pic>
      <p:pic>
        <p:nvPicPr>
          <p:cNvPr id="1026" name="Picture 2" descr="8 em cada 10 professores querem continuar dando aulas apesar dos desafios  da Educação Pública agravados pela pandemia - Tudo ok Notícias">
            <a:extLst>
              <a:ext uri="{FF2B5EF4-FFF2-40B4-BE49-F238E27FC236}">
                <a16:creationId xmlns:a16="http://schemas.microsoft.com/office/drawing/2014/main" id="{789D631A-B296-A733-84BF-4E9BE5311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151" y="191865"/>
            <a:ext cx="1734106" cy="117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B9BA73F-0F4D-A81A-6E27-608F9F0FE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365" y="462264"/>
            <a:ext cx="1848584" cy="47877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FD90FB3-A24C-9E30-6828-5ED7832667B1}"/>
              </a:ext>
            </a:extLst>
          </p:cNvPr>
          <p:cNvSpPr txBox="1"/>
          <p:nvPr/>
        </p:nvSpPr>
        <p:spPr>
          <a:xfrm>
            <a:off x="873485" y="1406711"/>
            <a:ext cx="101574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ea typeface="Times New Roman" panose="02020603050405020304" pitchFamily="18" charset="0"/>
              </a:rPr>
              <a:t>FORMAÇÕES PEDAGÓGICAS</a:t>
            </a:r>
          </a:p>
          <a:p>
            <a:pPr algn="ctr"/>
            <a:r>
              <a:rPr lang="pt-BR" sz="3200" b="1" dirty="0">
                <a:ea typeface="Times New Roman" panose="02020603050405020304" pitchFamily="18" charset="0"/>
              </a:rPr>
              <a:t> </a:t>
            </a:r>
            <a:endParaRPr lang="pt-BR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590F97F-E2D6-0954-0E08-A73A774B58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50" y="1479246"/>
            <a:ext cx="2339153" cy="183568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9304910-5659-9AD9-FF1A-6201E6FC8E66}"/>
              </a:ext>
            </a:extLst>
          </p:cNvPr>
          <p:cNvSpPr txBox="1"/>
          <p:nvPr/>
        </p:nvSpPr>
        <p:spPr>
          <a:xfrm>
            <a:off x="528850" y="3488047"/>
            <a:ext cx="2171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Formação Profissionais de Apoio a Gestão Escolar</a:t>
            </a:r>
            <a:endParaRPr lang="pt-BR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33A2B810-0144-42BF-9459-7A553E8002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797" y="4126334"/>
            <a:ext cx="2338460" cy="1914449"/>
          </a:xfrm>
          <a:prstGeom prst="rect">
            <a:avLst/>
          </a:prstGeom>
          <a:noFill/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48579E09-1FD3-3153-5C85-B5390B26B042}"/>
              </a:ext>
            </a:extLst>
          </p:cNvPr>
          <p:cNvSpPr txBox="1"/>
          <p:nvPr/>
        </p:nvSpPr>
        <p:spPr>
          <a:xfrm>
            <a:off x="7800200" y="6073542"/>
            <a:ext cx="23384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Formação Professores Contabilidade</a:t>
            </a:r>
            <a:endParaRPr lang="pt-BR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B0F8B923-C6CB-EA94-B822-59963090EC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2154" y="4241903"/>
            <a:ext cx="2414225" cy="1835055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009DDDEB-7D47-B17C-67C6-EEBA70826F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2154" y="6189669"/>
            <a:ext cx="2341067" cy="740049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AEE4E7C5-DD8A-BA27-3FFF-B011B49CC6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9431" y="1479246"/>
            <a:ext cx="2322777" cy="2091109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757872B5-6259-3376-B833-6B2B8D36BA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05991" y="3656551"/>
            <a:ext cx="2170364" cy="377985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51E70FB3-A41E-E3C9-78C1-C3E94AEC10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39631" y="2540423"/>
            <a:ext cx="2158171" cy="1908213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25A2ADC6-F159-6B78-4072-58F8F910306F}"/>
              </a:ext>
            </a:extLst>
          </p:cNvPr>
          <p:cNvSpPr txBox="1"/>
          <p:nvPr/>
        </p:nvSpPr>
        <p:spPr>
          <a:xfrm>
            <a:off x="4749485" y="4538094"/>
            <a:ext cx="23384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Formação ADI</a:t>
            </a:r>
            <a:endParaRPr lang="pt-BR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133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FE620-8D6F-2549-B081-BBE9FD56B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2.jpg">
            <a:extLst>
              <a:ext uri="{FF2B5EF4-FFF2-40B4-BE49-F238E27FC236}">
                <a16:creationId xmlns:a16="http://schemas.microsoft.com/office/drawing/2014/main" id="{DAB87EAA-51B1-E95A-AEA3-046E55394EE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161098" y="231415"/>
            <a:ext cx="9041324" cy="1135746"/>
          </a:xfrm>
          <a:prstGeom prst="rect">
            <a:avLst/>
          </a:prstGeom>
          <a:ln/>
        </p:spPr>
      </p:pic>
      <p:pic>
        <p:nvPicPr>
          <p:cNvPr id="1026" name="Picture 2" descr="8 em cada 10 professores querem continuar dando aulas apesar dos desafios  da Educação Pública agravados pela pandemia - Tudo ok Notícias">
            <a:extLst>
              <a:ext uri="{FF2B5EF4-FFF2-40B4-BE49-F238E27FC236}">
                <a16:creationId xmlns:a16="http://schemas.microsoft.com/office/drawing/2014/main" id="{9CD96900-5D67-7F3F-F6FB-A38167039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151" y="191865"/>
            <a:ext cx="1734106" cy="117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5A09EDA-EB25-C658-6538-552E1E838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365" y="462264"/>
            <a:ext cx="1848584" cy="47877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671C7F1-B839-8D7B-D2F1-5C47A936FA11}"/>
              </a:ext>
            </a:extLst>
          </p:cNvPr>
          <p:cNvSpPr txBox="1"/>
          <p:nvPr/>
        </p:nvSpPr>
        <p:spPr>
          <a:xfrm>
            <a:off x="837975" y="1367161"/>
            <a:ext cx="101574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ea typeface="Times New Roman" panose="02020603050405020304" pitchFamily="18" charset="0"/>
              </a:rPr>
              <a:t>FORMAÇÕES PEDAGÓGICAS</a:t>
            </a:r>
          </a:p>
          <a:p>
            <a:pPr algn="ctr"/>
            <a:r>
              <a:rPr lang="pt-BR" sz="3200" b="1" dirty="0">
                <a:ea typeface="Times New Roman" panose="02020603050405020304" pitchFamily="18" charset="0"/>
              </a:rPr>
              <a:t> </a:t>
            </a:r>
            <a:endParaRPr lang="pt-BR" sz="4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5541175-F000-C19B-86BE-C724D598D40C}"/>
              </a:ext>
            </a:extLst>
          </p:cNvPr>
          <p:cNvSpPr txBox="1"/>
          <p:nvPr/>
        </p:nvSpPr>
        <p:spPr>
          <a:xfrm>
            <a:off x="540817" y="4094568"/>
            <a:ext cx="23384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Formação Professores da Educação Infantil I</a:t>
            </a:r>
            <a:endParaRPr lang="pt-BR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CAE8D0F-3937-526E-3637-47F4AC9F51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79" y="1916131"/>
            <a:ext cx="2766873" cy="2075155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C7D64C4B-EB8D-632F-A3CF-E35100500E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443" y="4247427"/>
            <a:ext cx="3025571" cy="2039919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C169E307-955A-984F-BF3D-43BBA681098F}"/>
              </a:ext>
            </a:extLst>
          </p:cNvPr>
          <p:cNvSpPr txBox="1"/>
          <p:nvPr/>
        </p:nvSpPr>
        <p:spPr>
          <a:xfrm>
            <a:off x="2986082" y="6334780"/>
            <a:ext cx="23384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Formação Professores da Educação Infantil II e III</a:t>
            </a:r>
            <a:endParaRPr lang="pt-BR" sz="1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9A3DE21A-4659-853D-64C2-1D4658C65A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7779" y="1916131"/>
            <a:ext cx="2751425" cy="2090063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1F775886-B292-6347-0946-FA5BF8FEC6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7222" y="4094568"/>
            <a:ext cx="2176461" cy="591363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56402442-3819-1581-FB84-0E1E2E4A50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1574" y="4294761"/>
            <a:ext cx="2725148" cy="2070606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444BFD4C-EA2C-7660-E707-572657215A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14191" y="6308363"/>
            <a:ext cx="2176461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9078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1721</TotalTime>
  <Words>652</Words>
  <Application>Microsoft Office PowerPoint</Application>
  <PresentationFormat>Widescreen</PresentationFormat>
  <Paragraphs>168</Paragraphs>
  <Slides>24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Janaina Aparecida Barnabe</dc:creator>
  <cp:lastModifiedBy>Fernanda Barbutto</cp:lastModifiedBy>
  <cp:revision>92</cp:revision>
  <cp:lastPrinted>2025-06-13T11:19:42Z</cp:lastPrinted>
  <dcterms:created xsi:type="dcterms:W3CDTF">2025-04-07T19:18:31Z</dcterms:created>
  <dcterms:modified xsi:type="dcterms:W3CDTF">2025-06-13T11:28:40Z</dcterms:modified>
</cp:coreProperties>
</file>