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7" r:id="rId4"/>
    <p:sldId id="284" r:id="rId5"/>
    <p:sldId id="268" r:id="rId6"/>
    <p:sldId id="258" r:id="rId7"/>
    <p:sldId id="260" r:id="rId8"/>
    <p:sldId id="274" r:id="rId9"/>
    <p:sldId id="259" r:id="rId10"/>
    <p:sldId id="290" r:id="rId11"/>
    <p:sldId id="291" r:id="rId12"/>
    <p:sldId id="275" r:id="rId13"/>
    <p:sldId id="28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A40131-15AC-4487-B199-A8010756E697}" v="21" dt="2025-06-25T19:53:24.4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2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4D7D2E-1058-7BE2-7C19-8C7F663A0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7266535-25AA-DC8A-85DE-6B72ACD5D4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67DFDA0-EA2B-B483-11A4-17F59B01C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9EFA-F851-49A9-9286-7CB9E95E9CF1}" type="datetimeFigureOut">
              <a:rPr lang="pt-BR" smtClean="0"/>
              <a:t>29/06/2025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742CD20-F9C5-FD79-773E-BC465CD8F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7D4288-3BE5-4BD8-5019-D5691D43A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B394-C73C-4A9C-8E30-A5E35AAD3A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7358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BB0974-D4E6-6DF5-5446-BDD8CD8EF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5736144-8620-E159-48DE-2F597757DA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BB7DB3E-DCD9-A33D-5B19-6290E7901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9EFA-F851-49A9-9286-7CB9E95E9CF1}" type="datetimeFigureOut">
              <a:rPr lang="pt-BR" smtClean="0"/>
              <a:t>29/06/2025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61A019-8735-8963-7CE1-1F35B8796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CB85AD3-EDA1-7B64-00F8-6EC55B9C5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B394-C73C-4A9C-8E30-A5E35AAD3A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3072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647593A-3B92-9A83-46B0-579B14DD24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4A2AF4E-238E-D4B2-30C9-49C7255ADA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F4F0EA6-3152-E0AE-1A56-F85D087EC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9EFA-F851-49A9-9286-7CB9E95E9CF1}" type="datetimeFigureOut">
              <a:rPr lang="pt-BR" smtClean="0"/>
              <a:t>29/06/2025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8C0232-4C29-D411-C9D7-6ED2292E7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988174A-A6DC-566C-05E8-85B80F4C9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B394-C73C-4A9C-8E30-A5E35AAD3A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9541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060C7D-DBE5-1AB3-C37B-A5620C106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E9D6E0-1DE4-2550-D086-C674F806A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1737A6-370C-B1CA-6D26-0A5168C15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9EFA-F851-49A9-9286-7CB9E95E9CF1}" type="datetimeFigureOut">
              <a:rPr lang="pt-BR" smtClean="0"/>
              <a:t>29/06/2025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CD38992-178C-C0C4-6AD2-C732D41A3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CC6161F-9152-0CB2-3368-4164C8723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B394-C73C-4A9C-8E30-A5E35AAD3A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4919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CD8519-EA4F-47C3-73E8-3B6C942C0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4447D88-931A-DC51-D40B-5F06F2EC7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8004D87-F74D-187C-98F5-5E939FAE6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9EFA-F851-49A9-9286-7CB9E95E9CF1}" type="datetimeFigureOut">
              <a:rPr lang="pt-BR" smtClean="0"/>
              <a:t>29/06/2025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CBC96D8-8082-5919-C3B3-79D8D837D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1FA24A5-8A79-9F7E-91EB-6A048041B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B394-C73C-4A9C-8E30-A5E35AAD3A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4992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181C5D-2F52-E849-DF18-88E7E9AFC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A7ECFB-2BB1-6659-3DFE-268CDC50E7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62DC281-F312-3C2B-82DE-875BC18EA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8FD657B-3907-F05A-ABAE-53F14F74D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9EFA-F851-49A9-9286-7CB9E95E9CF1}" type="datetimeFigureOut">
              <a:rPr lang="pt-BR" smtClean="0"/>
              <a:t>29/06/2025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F3631CC-588B-7EF1-EA00-B5B1F88F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988953C-01E8-F545-727D-F9F1CB0AD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B394-C73C-4A9C-8E30-A5E35AAD3A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122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A31199-3FAB-1A63-2163-939662D4A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648CC26-7FD5-732B-18FE-6C29B59DA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033129-E86A-CD6C-E78E-60005855B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BBF00C2-B18F-7E1F-EA5E-6FF808902C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AF8E1E9-A72E-35F2-B760-646FD76D86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80639AE-A028-B4C1-9681-3E0ACB6AB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9EFA-F851-49A9-9286-7CB9E95E9CF1}" type="datetimeFigureOut">
              <a:rPr lang="pt-BR" smtClean="0"/>
              <a:t>29/06/2025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6619914-2EF3-1AB2-849B-B934BBC25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A780D0D-5CA1-FA15-C8AC-9A93FEFA0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B394-C73C-4A9C-8E30-A5E35AAD3A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9876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FD3259-C1F8-3451-0977-914B8A827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A833640-D2CB-0D9E-E13F-885F10BD2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9EFA-F851-49A9-9286-7CB9E95E9CF1}" type="datetimeFigureOut">
              <a:rPr lang="pt-BR" smtClean="0"/>
              <a:t>29/06/2025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5F5F34E-2F17-F0EB-F650-21FC20329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D415327-F0FE-9135-B2D5-6D7E8FD3A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B394-C73C-4A9C-8E30-A5E35AAD3A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9629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ADE9D23-CC09-96CD-BA83-CFEA7A784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9EFA-F851-49A9-9286-7CB9E95E9CF1}" type="datetimeFigureOut">
              <a:rPr lang="pt-BR" smtClean="0"/>
              <a:t>29/06/2025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1201550-B937-602D-1482-E970E176F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7E62F62-DB62-B1E6-F2BD-061BACFBD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B394-C73C-4A9C-8E30-A5E35AAD3A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9312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DAADD5-2B80-FD1F-80D1-633C39DE9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88DEC9-33C9-899C-B156-6F933305E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8F0C918-5BA3-6A61-D8DC-A5F904508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68BB74C-4EAE-3A70-338B-8FD7A2E0F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9EFA-F851-49A9-9286-7CB9E95E9CF1}" type="datetimeFigureOut">
              <a:rPr lang="pt-BR" smtClean="0"/>
              <a:t>29/06/2025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453EE55-21C0-E4AF-EC36-AD55DBB37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09F57C9-206C-014A-BC86-1ADFEF8D8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B394-C73C-4A9C-8E30-A5E35AAD3A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3653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7A0906-1729-565B-C462-FA4644B26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16CF92F-4CF6-C2FD-30FD-F32658E38F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2FAD3F6-359B-D794-CB7F-5516FD0C11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D52A571-7881-E2E1-AC6D-928B505B2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9EFA-F851-49A9-9286-7CB9E95E9CF1}" type="datetimeFigureOut">
              <a:rPr lang="pt-BR" smtClean="0"/>
              <a:t>29/06/2025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603C18D-1F18-1F4C-2232-732924BEA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ED42A72-5EBB-23BA-BA59-B7A107867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B394-C73C-4A9C-8E30-A5E35AAD3A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631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EFD52A4-2C91-6BB9-E5A6-79839BDD2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2A4D38A-7506-35B8-B1FE-4900DD50F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D830EE1-5E5E-A0DC-36AE-AACE12E210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939EFA-F851-49A9-9286-7CB9E95E9CF1}" type="datetimeFigureOut">
              <a:rPr lang="pt-BR" smtClean="0"/>
              <a:t>29/06/2025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D9324C-D4DE-4162-58C5-AC10F9E80B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26E8BE1-E329-FD2D-E7F3-AB094E2BBF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3FB394-C73C-4A9C-8E30-A5E35AAD3A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5474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.png"/><Relationship Id="rId7" Type="http://schemas.openxmlformats.org/officeDocument/2006/relationships/image" Target="../media/image4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Ícone&#10;&#10;O conteúdo gerado por IA pode estar incorreto.">
            <a:extLst>
              <a:ext uri="{FF2B5EF4-FFF2-40B4-BE49-F238E27FC236}">
                <a16:creationId xmlns:a16="http://schemas.microsoft.com/office/drawing/2014/main" id="{D3FB5C55-31CD-51E1-453A-E7ECD31E2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m 8" descr="Texto&#10;&#10;O conteúdo gerado por IA pode estar incorreto.">
            <a:extLst>
              <a:ext uri="{FF2B5EF4-FFF2-40B4-BE49-F238E27FC236}">
                <a16:creationId xmlns:a16="http://schemas.microsoft.com/office/drawing/2014/main" id="{702AB6AB-021B-FCEF-4695-8C2F15FDC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15" y="1040946"/>
            <a:ext cx="10341429" cy="581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86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CB16D-09EA-F40B-92A5-4B4E1D0DD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03CEEF51-263A-2BB3-CBE9-1A2E61788222}"/>
              </a:ext>
            </a:extLst>
          </p:cNvPr>
          <p:cNvSpPr txBox="1"/>
          <p:nvPr/>
        </p:nvSpPr>
        <p:spPr>
          <a:xfrm>
            <a:off x="3048000" y="29721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5674690-35CE-E52A-7860-0828452EDD86}"/>
              </a:ext>
            </a:extLst>
          </p:cNvPr>
          <p:cNvSpPr txBox="1"/>
          <p:nvPr/>
        </p:nvSpPr>
        <p:spPr>
          <a:xfrm>
            <a:off x="4045404" y="264661"/>
            <a:ext cx="8146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highlight>
                  <a:srgbClr val="C0C0C0"/>
                </a:highlight>
              </a:rPr>
              <a:t>SETORIZAÇÕES</a:t>
            </a:r>
          </a:p>
        </p:txBody>
      </p:sp>
      <p:pic>
        <p:nvPicPr>
          <p:cNvPr id="2" name="Imagem 1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900F8F35-14E4-BD56-8850-FF091B82B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24"/>
          <a:stretch>
            <a:fillRect/>
          </a:stretch>
        </p:blipFill>
        <p:spPr>
          <a:xfrm>
            <a:off x="0" y="0"/>
            <a:ext cx="3886200" cy="6858000"/>
          </a:xfrm>
          <a:prstGeom prst="rect">
            <a:avLst/>
          </a:prstGeom>
        </p:spPr>
      </p:pic>
      <p:pic>
        <p:nvPicPr>
          <p:cNvPr id="3" name="Imagem 2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23D43D26-06F2-EE3F-B5D6-F1BB92173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7" y="2220735"/>
            <a:ext cx="2173006" cy="217300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ED8BA02-B3C1-CA09-FF07-65CA09BC5D8E}"/>
              </a:ext>
            </a:extLst>
          </p:cNvPr>
          <p:cNvSpPr txBox="1"/>
          <p:nvPr/>
        </p:nvSpPr>
        <p:spPr>
          <a:xfrm>
            <a:off x="-772886" y="1510153"/>
            <a:ext cx="54319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F0502020204030204" pitchFamily="34" charset="0"/>
              </a:rPr>
              <a:t>INFRAESTRUTURA E SEGURANÇA HÍDRICA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8691326-9472-B3F7-881D-5E7605F3F095}"/>
              </a:ext>
            </a:extLst>
          </p:cNvPr>
          <p:cNvSpPr txBox="1"/>
          <p:nvPr/>
        </p:nvSpPr>
        <p:spPr>
          <a:xfrm>
            <a:off x="5662201" y="3242342"/>
            <a:ext cx="3645084" cy="256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010FF22-117D-AC20-87F4-C7360B3D02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947" r="23003" b="13603"/>
          <a:stretch>
            <a:fillRect/>
          </a:stretch>
        </p:blipFill>
        <p:spPr>
          <a:xfrm>
            <a:off x="4045404" y="1967448"/>
            <a:ext cx="8026853" cy="401393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0D0E8B4-C429-BD3A-4C1C-9A69F1EB3E25}"/>
              </a:ext>
            </a:extLst>
          </p:cNvPr>
          <p:cNvSpPr txBox="1"/>
          <p:nvPr/>
        </p:nvSpPr>
        <p:spPr>
          <a:xfrm>
            <a:off x="8194901" y="476482"/>
            <a:ext cx="4871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highlight>
                  <a:srgbClr val="C0C0C0"/>
                </a:highlight>
              </a:rPr>
              <a:t>PROJETO JD. NAIR MARIA</a:t>
            </a:r>
            <a:endParaRPr lang="pt-BR" sz="2000" b="1" dirty="0">
              <a:highlight>
                <a:srgbClr val="C0C0C0"/>
              </a:highlight>
              <a:latin typeface="Aptos Black" panose="020F0502020204030204" pitchFamily="34" charset="0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7124BDCC-0A95-B724-F1D2-A20C746F8AED}"/>
              </a:ext>
            </a:extLst>
          </p:cNvPr>
          <p:cNvSpPr/>
          <p:nvPr/>
        </p:nvSpPr>
        <p:spPr>
          <a:xfrm>
            <a:off x="4376520" y="1659236"/>
            <a:ext cx="883540" cy="8608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A8146661-3BA6-39C8-A662-BC18D375C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468" y="1659236"/>
            <a:ext cx="883540" cy="88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1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3F298-4000-A03A-EEBA-3D4FEEB02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DD5398A0-F290-C208-0A4A-25303D60F9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453" r="22947" b="12545"/>
          <a:stretch>
            <a:fillRect/>
          </a:stretch>
        </p:blipFill>
        <p:spPr>
          <a:xfrm>
            <a:off x="4143375" y="2100943"/>
            <a:ext cx="7945587" cy="406032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E68B8B9-C804-8ECE-9CF4-4180D27DCAE6}"/>
              </a:ext>
            </a:extLst>
          </p:cNvPr>
          <p:cNvSpPr txBox="1"/>
          <p:nvPr/>
        </p:nvSpPr>
        <p:spPr>
          <a:xfrm>
            <a:off x="3048000" y="29721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FC2D68C-FFF9-84C2-0816-05FB5D69F2F3}"/>
              </a:ext>
            </a:extLst>
          </p:cNvPr>
          <p:cNvSpPr txBox="1"/>
          <p:nvPr/>
        </p:nvSpPr>
        <p:spPr>
          <a:xfrm>
            <a:off x="4045404" y="264661"/>
            <a:ext cx="8146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highlight>
                  <a:srgbClr val="C0C0C0"/>
                </a:highlight>
              </a:rPr>
              <a:t>SETORIZAÇÕES</a:t>
            </a:r>
          </a:p>
        </p:txBody>
      </p:sp>
      <p:pic>
        <p:nvPicPr>
          <p:cNvPr id="2" name="Imagem 1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3E82356D-BB35-B4DD-99F7-095B8423C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24"/>
          <a:stretch>
            <a:fillRect/>
          </a:stretch>
        </p:blipFill>
        <p:spPr>
          <a:xfrm>
            <a:off x="0" y="0"/>
            <a:ext cx="3886200" cy="6858000"/>
          </a:xfrm>
          <a:prstGeom prst="rect">
            <a:avLst/>
          </a:prstGeom>
        </p:spPr>
      </p:pic>
      <p:pic>
        <p:nvPicPr>
          <p:cNvPr id="3" name="Imagem 2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59FA014C-3AEA-41FA-797A-9DC273AA2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7" y="2220735"/>
            <a:ext cx="2173006" cy="217300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C63D4ED-9418-3832-403A-82B6A883E42F}"/>
              </a:ext>
            </a:extLst>
          </p:cNvPr>
          <p:cNvSpPr txBox="1"/>
          <p:nvPr/>
        </p:nvSpPr>
        <p:spPr>
          <a:xfrm>
            <a:off x="-772886" y="1510153"/>
            <a:ext cx="54319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F0502020204030204" pitchFamily="34" charset="0"/>
              </a:rPr>
              <a:t>INFRAESTRUTURA E SEGURANÇA HÍDRICA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6453E7C-DB86-97B0-6E43-FE54984915B2}"/>
              </a:ext>
            </a:extLst>
          </p:cNvPr>
          <p:cNvSpPr txBox="1"/>
          <p:nvPr/>
        </p:nvSpPr>
        <p:spPr>
          <a:xfrm>
            <a:off x="5662201" y="3242342"/>
            <a:ext cx="3645084" cy="256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007AE29-DBA3-9B70-DBB5-1DF09A2120C7}"/>
              </a:ext>
            </a:extLst>
          </p:cNvPr>
          <p:cNvSpPr txBox="1"/>
          <p:nvPr/>
        </p:nvSpPr>
        <p:spPr>
          <a:xfrm>
            <a:off x="8194901" y="476482"/>
            <a:ext cx="4871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highlight>
                  <a:srgbClr val="C0C0C0"/>
                </a:highlight>
              </a:rPr>
              <a:t>PROJETO JD. NAIR MARIA</a:t>
            </a:r>
            <a:endParaRPr lang="pt-BR" sz="2000" b="1" dirty="0">
              <a:highlight>
                <a:srgbClr val="C0C0C0"/>
              </a:highlight>
              <a:latin typeface="Aptos Black" panose="020F0502020204030204" pitchFamily="34" charset="0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5017BE6B-AC83-6FDF-F29D-750EFEAFF7FA}"/>
              </a:ext>
            </a:extLst>
          </p:cNvPr>
          <p:cNvSpPr/>
          <p:nvPr/>
        </p:nvSpPr>
        <p:spPr>
          <a:xfrm>
            <a:off x="4474491" y="1721713"/>
            <a:ext cx="883540" cy="8608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09E6802B-AC48-76A0-207E-32A2FB967D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444" y="1697716"/>
            <a:ext cx="883540" cy="88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0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F61E2-9FC6-367F-77E5-5BD842C71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4EA032DA-7BA8-EDF5-1B00-CEAD07C6FFE6}"/>
              </a:ext>
            </a:extLst>
          </p:cNvPr>
          <p:cNvSpPr txBox="1"/>
          <p:nvPr/>
        </p:nvSpPr>
        <p:spPr>
          <a:xfrm>
            <a:off x="3048000" y="29721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8092304-8985-2EF8-6DDE-DF6782B3ADA6}"/>
              </a:ext>
            </a:extLst>
          </p:cNvPr>
          <p:cNvSpPr txBox="1"/>
          <p:nvPr/>
        </p:nvSpPr>
        <p:spPr>
          <a:xfrm>
            <a:off x="-413657" y="1251412"/>
            <a:ext cx="5431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Aptos Black" panose="020F0502020204030204" pitchFamily="34" charset="0"/>
              </a:rPr>
              <a:t>INFRAESTRUTURA E SEGURANÇA HÍDRICA</a:t>
            </a:r>
          </a:p>
        </p:txBody>
      </p:sp>
      <p:pic>
        <p:nvPicPr>
          <p:cNvPr id="4" name="Imagem 3" descr="Forma, Retângulo&#10;&#10;O conteúdo gerado por IA pode estar incorreto.">
            <a:extLst>
              <a:ext uri="{FF2B5EF4-FFF2-40B4-BE49-F238E27FC236}">
                <a16:creationId xmlns:a16="http://schemas.microsoft.com/office/drawing/2014/main" id="{4581DF01-92FF-78E6-B772-40633564C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26"/>
          <a:stretch>
            <a:fillRect/>
          </a:stretch>
        </p:blipFill>
        <p:spPr>
          <a:xfrm>
            <a:off x="1" y="0"/>
            <a:ext cx="3886200" cy="6858000"/>
          </a:xfrm>
          <a:prstGeom prst="rect">
            <a:avLst/>
          </a:prstGeom>
        </p:spPr>
      </p:pic>
      <p:pic>
        <p:nvPicPr>
          <p:cNvPr id="8" name="Imagem 7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53050FD2-F35B-189F-A21F-53BC5804D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7" y="2220735"/>
            <a:ext cx="2173006" cy="2173006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A6352B3-C70A-7985-9BEC-00C25C98DBAE}"/>
              </a:ext>
            </a:extLst>
          </p:cNvPr>
          <p:cNvSpPr txBox="1"/>
          <p:nvPr/>
        </p:nvSpPr>
        <p:spPr>
          <a:xfrm>
            <a:off x="-772886" y="1510153"/>
            <a:ext cx="54319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</a:rPr>
              <a:t>INICIATIVA E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</a:rPr>
              <a:t>RESPOSTAS À CIDADE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Black" panose="020B000402020202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833EB33-9396-3941-592B-06F7AF4A776D}"/>
              </a:ext>
            </a:extLst>
          </p:cNvPr>
          <p:cNvSpPr txBox="1"/>
          <p:nvPr/>
        </p:nvSpPr>
        <p:spPr>
          <a:xfrm>
            <a:off x="4045404" y="351255"/>
            <a:ext cx="81465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highlight>
                  <a:srgbClr val="C0C0C0"/>
                </a:highlight>
              </a:rPr>
              <a:t>MONITORAMENTO </a:t>
            </a:r>
          </a:p>
          <a:p>
            <a:r>
              <a:rPr lang="pt-BR" sz="4000" b="1" dirty="0">
                <a:highlight>
                  <a:srgbClr val="C0C0C0"/>
                </a:highlight>
              </a:rPr>
              <a:t>E COMBATE A VAZAMENTOS</a:t>
            </a:r>
            <a:endParaRPr lang="pt-BR" sz="4000" b="1" dirty="0">
              <a:highlight>
                <a:srgbClr val="C0C0C0"/>
              </a:highlight>
              <a:latin typeface="Aptos Black" panose="020F050202020403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DD45A27-2C02-387B-59E4-ECD37B1ED4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911" t="22134" r="36339"/>
          <a:stretch>
            <a:fillRect/>
          </a:stretch>
        </p:blipFill>
        <p:spPr>
          <a:xfrm>
            <a:off x="4299859" y="1778055"/>
            <a:ext cx="3322048" cy="4779881"/>
          </a:xfrm>
          <a:prstGeom prst="rect">
            <a:avLst/>
          </a:prstGeom>
        </p:spPr>
      </p:pic>
      <p:pic>
        <p:nvPicPr>
          <p:cNvPr id="3" name="Imagem 2" descr="Pessoas em pé lado a lado&#10;&#10;O conteúdo gerado por IA pode estar incorreto.">
            <a:extLst>
              <a:ext uri="{FF2B5EF4-FFF2-40B4-BE49-F238E27FC236}">
                <a16:creationId xmlns:a16="http://schemas.microsoft.com/office/drawing/2014/main" id="{E520245B-34C9-DB4A-AE47-50181B7F37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5" r="10096" b="8319"/>
          <a:stretch>
            <a:fillRect/>
          </a:stretch>
        </p:blipFill>
        <p:spPr>
          <a:xfrm>
            <a:off x="7896634" y="1778055"/>
            <a:ext cx="3322048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27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853A7-C319-626E-796B-787B8DC7F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B382A85-B6E4-A8D0-C3E8-3A16EF1D0D5F}"/>
              </a:ext>
            </a:extLst>
          </p:cNvPr>
          <p:cNvSpPr txBox="1"/>
          <p:nvPr/>
        </p:nvSpPr>
        <p:spPr>
          <a:xfrm>
            <a:off x="3048000" y="29721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87D5124-46FB-887F-8EBD-DB26936ECA28}"/>
              </a:ext>
            </a:extLst>
          </p:cNvPr>
          <p:cNvSpPr txBox="1"/>
          <p:nvPr/>
        </p:nvSpPr>
        <p:spPr>
          <a:xfrm>
            <a:off x="-413657" y="1251412"/>
            <a:ext cx="5431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Aptos Black" panose="020F0502020204030204" pitchFamily="34" charset="0"/>
              </a:rPr>
              <a:t>INFRAESTRUTURA E SEGURANÇA HÍDRICA</a:t>
            </a:r>
          </a:p>
        </p:txBody>
      </p:sp>
      <p:pic>
        <p:nvPicPr>
          <p:cNvPr id="8" name="Imagem 7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0EA1DDDB-E386-7912-7C35-868A23588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7" y="2220735"/>
            <a:ext cx="2173006" cy="2173006"/>
          </a:xfrm>
          <a:prstGeom prst="rect">
            <a:avLst/>
          </a:prstGeom>
        </p:spPr>
      </p:pic>
      <p:pic>
        <p:nvPicPr>
          <p:cNvPr id="16" name="Imagem 15" descr="Uma imagem contendo Calendário&#10;&#10;O conteúdo gerado por IA pode estar incorreto.">
            <a:extLst>
              <a:ext uri="{FF2B5EF4-FFF2-40B4-BE49-F238E27FC236}">
                <a16:creationId xmlns:a16="http://schemas.microsoft.com/office/drawing/2014/main" id="{D78636F6-3674-1F8F-C806-309251138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7" r="8479"/>
          <a:stretch>
            <a:fillRect/>
          </a:stretch>
        </p:blipFill>
        <p:spPr>
          <a:xfrm>
            <a:off x="4094779" y="1983930"/>
            <a:ext cx="3035829" cy="4637116"/>
          </a:xfrm>
          <a:prstGeom prst="rect">
            <a:avLst/>
          </a:prstGeom>
          <a:ln w="44450">
            <a:solidFill>
              <a:schemeClr val="accent4">
                <a:lumMod val="75000"/>
              </a:schemeClr>
            </a:solidFill>
          </a:ln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541F4FAA-3C3A-A3FC-1880-93BE74E07B3F}"/>
              </a:ext>
            </a:extLst>
          </p:cNvPr>
          <p:cNvSpPr txBox="1"/>
          <p:nvPr/>
        </p:nvSpPr>
        <p:spPr>
          <a:xfrm>
            <a:off x="4045404" y="264661"/>
            <a:ext cx="8146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highlight>
                  <a:srgbClr val="C0C0C0"/>
                </a:highlight>
              </a:rPr>
              <a:t>PREVENÇÃO À VAZAMENTOS</a:t>
            </a:r>
          </a:p>
        </p:txBody>
      </p:sp>
      <p:pic>
        <p:nvPicPr>
          <p:cNvPr id="30" name="Imagem 29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47F52126-1918-8D4F-8924-0DE7D7535E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24"/>
          <a:stretch>
            <a:fillRect/>
          </a:stretch>
        </p:blipFill>
        <p:spPr>
          <a:xfrm>
            <a:off x="0" y="0"/>
            <a:ext cx="3886200" cy="6858000"/>
          </a:xfrm>
          <a:prstGeom prst="rect">
            <a:avLst/>
          </a:prstGeom>
        </p:spPr>
      </p:pic>
      <p:pic>
        <p:nvPicPr>
          <p:cNvPr id="31" name="Imagem 30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F7E5AC82-445B-064E-23EF-29030A52C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48" y="2366361"/>
            <a:ext cx="2173006" cy="2173006"/>
          </a:xfrm>
          <a:prstGeom prst="rect">
            <a:avLst/>
          </a:prstGeom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9B8C6521-6C98-FF2B-7763-2C11CA9A985E}"/>
              </a:ext>
            </a:extLst>
          </p:cNvPr>
          <p:cNvSpPr txBox="1"/>
          <p:nvPr/>
        </p:nvSpPr>
        <p:spPr>
          <a:xfrm>
            <a:off x="-772886" y="1464816"/>
            <a:ext cx="54319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F0502020204030204" pitchFamily="34" charset="0"/>
              </a:rPr>
              <a:t>INFRAESTRUTURA E SEGURANÇA HÍDRICA</a:t>
            </a:r>
          </a:p>
        </p:txBody>
      </p:sp>
      <p:pic>
        <p:nvPicPr>
          <p:cNvPr id="33" name="Imagem 32" descr="Uma imagem contendo mesa, comida, foto, itens&#10;&#10;O conteúdo gerado por IA pode estar incorreto.">
            <a:extLst>
              <a:ext uri="{FF2B5EF4-FFF2-40B4-BE49-F238E27FC236}">
                <a16:creationId xmlns:a16="http://schemas.microsoft.com/office/drawing/2014/main" id="{0E0AB8DC-903A-AB80-C051-8868F4E915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8" t="50135" r="-280" b="4627"/>
          <a:stretch>
            <a:fillRect/>
          </a:stretch>
        </p:blipFill>
        <p:spPr>
          <a:xfrm>
            <a:off x="7515297" y="4913721"/>
            <a:ext cx="3798413" cy="2172579"/>
          </a:xfrm>
          <a:prstGeom prst="rect">
            <a:avLst/>
          </a:prstGeom>
        </p:spPr>
      </p:pic>
      <p:pic>
        <p:nvPicPr>
          <p:cNvPr id="34" name="Imagem 33" descr="Uma imagem contendo mesa, comida, foto, itens&#10;&#10;O conteúdo gerado por IA pode estar incorreto.">
            <a:extLst>
              <a:ext uri="{FF2B5EF4-FFF2-40B4-BE49-F238E27FC236}">
                <a16:creationId xmlns:a16="http://schemas.microsoft.com/office/drawing/2014/main" id="{3B0DACD5-5DD7-57FC-7D5C-D424ABFB5B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9" r="-1115" b="54762"/>
          <a:stretch>
            <a:fillRect/>
          </a:stretch>
        </p:blipFill>
        <p:spPr>
          <a:xfrm>
            <a:off x="8421196" y="3041688"/>
            <a:ext cx="4081270" cy="2296499"/>
          </a:xfrm>
          <a:prstGeom prst="rect">
            <a:avLst/>
          </a:prstGeom>
        </p:spPr>
      </p:pic>
      <p:sp>
        <p:nvSpPr>
          <p:cNvPr id="35" name="CaixaDeTexto 34">
            <a:extLst>
              <a:ext uri="{FF2B5EF4-FFF2-40B4-BE49-F238E27FC236}">
                <a16:creationId xmlns:a16="http://schemas.microsoft.com/office/drawing/2014/main" id="{5F9F166F-9F74-5E4E-EC61-5FDF5FA8CDFE}"/>
              </a:ext>
            </a:extLst>
          </p:cNvPr>
          <p:cNvSpPr txBox="1"/>
          <p:nvPr/>
        </p:nvSpPr>
        <p:spPr>
          <a:xfrm>
            <a:off x="4045404" y="890647"/>
            <a:ext cx="7994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dirty="0">
                <a:latin typeface="Aptos" panose="020B0004020202020204" pitchFamily="34" charset="0"/>
              </a:rPr>
              <a:t>Problema recorrente e que demanda </a:t>
            </a:r>
            <a:r>
              <a:rPr lang="pt-BR" altLang="pt-BR" sz="2000" b="1" dirty="0">
                <a:latin typeface="Aptos" panose="020B0004020202020204" pitchFamily="34" charset="0"/>
              </a:rPr>
              <a:t>alta disponibilidade de tempo e mão de obra</a:t>
            </a:r>
            <a:r>
              <a:rPr lang="pt-BR" altLang="pt-BR" sz="2000" dirty="0">
                <a:latin typeface="Aptos" panose="020B0004020202020204" pitchFamily="34" charset="0"/>
              </a:rPr>
              <a:t>, vazamentos de rua serão reduzidos com a implantação de </a:t>
            </a:r>
            <a:r>
              <a:rPr lang="pt-BR" altLang="pt-BR" sz="2000" b="1" dirty="0" err="1">
                <a:latin typeface="Aptos" panose="020B0004020202020204" pitchFamily="34" charset="0"/>
              </a:rPr>
              <a:t>VRP’s</a:t>
            </a:r>
            <a:r>
              <a:rPr lang="pt-BR" altLang="pt-BR" sz="2000" b="1" dirty="0">
                <a:latin typeface="Aptos" panose="020B0004020202020204" pitchFamily="34" charset="0"/>
              </a:rPr>
              <a:t> – Válvulas Reguladoras de Pressão.</a:t>
            </a:r>
            <a:endParaRPr lang="pt-BR" sz="2000" b="1" dirty="0"/>
          </a:p>
        </p:txBody>
      </p:sp>
      <p:pic>
        <p:nvPicPr>
          <p:cNvPr id="27" name="Imagem 26" descr="Uma imagem contendo mesa, comida, foto, itens&#10;&#10;O conteúdo gerado por IA pode estar incorreto.">
            <a:extLst>
              <a:ext uri="{FF2B5EF4-FFF2-40B4-BE49-F238E27FC236}">
                <a16:creationId xmlns:a16="http://schemas.microsoft.com/office/drawing/2014/main" id="{AB0689C3-B853-FB3A-C23E-36C288CC9D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87" b="54762"/>
          <a:stretch>
            <a:fillRect/>
          </a:stretch>
        </p:blipFill>
        <p:spPr>
          <a:xfrm>
            <a:off x="7103365" y="1461894"/>
            <a:ext cx="4081270" cy="226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03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7F38D-48F3-7768-AD3F-62246F095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735548DD-8D14-CAB5-0AE0-602594A9C069}"/>
              </a:ext>
            </a:extLst>
          </p:cNvPr>
          <p:cNvSpPr txBox="1"/>
          <p:nvPr/>
        </p:nvSpPr>
        <p:spPr>
          <a:xfrm>
            <a:off x="3048000" y="29721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0ACFBDF-9446-21BA-AE42-EF5CF28C68DF}"/>
              </a:ext>
            </a:extLst>
          </p:cNvPr>
          <p:cNvSpPr txBox="1"/>
          <p:nvPr/>
        </p:nvSpPr>
        <p:spPr>
          <a:xfrm>
            <a:off x="-413657" y="1251412"/>
            <a:ext cx="5431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Aptos Black" panose="020F0502020204030204" pitchFamily="34" charset="0"/>
              </a:rPr>
              <a:t>INFRAESTRUTURA E SEGURANÇA HÍDRICA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A2A7AE5-8B4D-E83D-F467-6BE0BECB158E}"/>
              </a:ext>
            </a:extLst>
          </p:cNvPr>
          <p:cNvSpPr txBox="1"/>
          <p:nvPr/>
        </p:nvSpPr>
        <p:spPr>
          <a:xfrm>
            <a:off x="3983198" y="736372"/>
            <a:ext cx="8146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highlight>
                  <a:srgbClr val="C0C0C0"/>
                </a:highlight>
              </a:rPr>
              <a:t>ALGUNS EXEMPLOS</a:t>
            </a:r>
            <a:endParaRPr lang="pt-BR" sz="3200" b="1" dirty="0">
              <a:highlight>
                <a:srgbClr val="C0C0C0"/>
              </a:highlight>
              <a:latin typeface="Aptos Black" panose="020F0502020204030204" pitchFamily="34" charset="0"/>
            </a:endParaRPr>
          </a:p>
        </p:txBody>
      </p:sp>
      <p:pic>
        <p:nvPicPr>
          <p:cNvPr id="7" name="Imagem 6" descr="Gráfico&#10;&#10;O conteúdo gerado por IA pode estar incorreto.">
            <a:extLst>
              <a:ext uri="{FF2B5EF4-FFF2-40B4-BE49-F238E27FC236}">
                <a16:creationId xmlns:a16="http://schemas.microsoft.com/office/drawing/2014/main" id="{79B3FB63-AA74-0133-ACEA-DFD856714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25"/>
          <a:stretch>
            <a:fillRect/>
          </a:stretch>
        </p:blipFill>
        <p:spPr>
          <a:xfrm>
            <a:off x="0" y="0"/>
            <a:ext cx="3886200" cy="6858000"/>
          </a:xfrm>
          <a:prstGeom prst="rect">
            <a:avLst/>
          </a:prstGeom>
        </p:spPr>
      </p:pic>
      <p:pic>
        <p:nvPicPr>
          <p:cNvPr id="10" name="Imagem 9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9A8CBED4-EE9C-3FEE-C01C-6FBA3295E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7" y="2220735"/>
            <a:ext cx="2173006" cy="2173006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4E364F38-51C8-D404-FC3C-179EDCD2289C}"/>
              </a:ext>
            </a:extLst>
          </p:cNvPr>
          <p:cNvSpPr txBox="1"/>
          <p:nvPr/>
        </p:nvSpPr>
        <p:spPr>
          <a:xfrm>
            <a:off x="-757966" y="583274"/>
            <a:ext cx="54319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</a:rPr>
              <a:t>MANUTENÇÕES,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</a:rPr>
              <a:t>CONSERTOS E REQUALIFICAÇÃO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</a:rPr>
              <a:t>DAS ESTRUTURAS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Black" panose="020B0004020202020204" pitchFamily="34" charset="0"/>
            </a:endParaRPr>
          </a:p>
        </p:txBody>
      </p:sp>
      <p:pic>
        <p:nvPicPr>
          <p:cNvPr id="16" name="Imagem 15" descr="Menino sentado em uma montanha&#10;&#10;O conteúdo gerado por IA pode estar incorreto.">
            <a:extLst>
              <a:ext uri="{FF2B5EF4-FFF2-40B4-BE49-F238E27FC236}">
                <a16:creationId xmlns:a16="http://schemas.microsoft.com/office/drawing/2014/main" id="{797CDFEA-6FDB-215C-89F5-3CF492E48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981" y="1073264"/>
            <a:ext cx="2959622" cy="294979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758D1CFC-8B8F-E5CF-EE61-A6AB2A1F9768}"/>
              </a:ext>
            </a:extLst>
          </p:cNvPr>
          <p:cNvSpPr txBox="1"/>
          <p:nvPr/>
        </p:nvSpPr>
        <p:spPr>
          <a:xfrm>
            <a:off x="4045404" y="1727279"/>
            <a:ext cx="44503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dirty="0"/>
              <a:t>Nova tubulação para abastecimento cond. Terras de Santa Isabel. Novo trecho de 24 metros de extensão para mais pressão de água até a caixa elevada do residencial, onde também foi instalado um novo registro de entrada.</a:t>
            </a:r>
            <a:endParaRPr lang="pt-BR" altLang="pt-BR" sz="2000" dirty="0">
              <a:latin typeface="Arial" panose="020B0604020202020204" pitchFamily="34" charset="0"/>
            </a:endParaRPr>
          </a:p>
          <a:p>
            <a:endParaRPr lang="pt-BR" sz="2000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6D50C7D-7A56-F8BC-37CA-FB481437FEC9}"/>
              </a:ext>
            </a:extLst>
          </p:cNvPr>
          <p:cNvSpPr txBox="1"/>
          <p:nvPr/>
        </p:nvSpPr>
        <p:spPr>
          <a:xfrm>
            <a:off x="4045403" y="4523826"/>
            <a:ext cx="44503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2000" dirty="0"/>
              <a:t>Novo desenho da interligação na </a:t>
            </a:r>
          </a:p>
          <a:p>
            <a:pPr fontAlgn="base"/>
            <a:r>
              <a:rPr lang="pt-BR" sz="2000" dirty="0"/>
              <a:t>Rua Europa, em frente ao Hospital Municipal. A Intervenções para conquista de melhorias definitivas para o fornecimento de água </a:t>
            </a:r>
          </a:p>
          <a:p>
            <a:pPr fontAlgn="base"/>
            <a:r>
              <a:rPr lang="pt-BR" sz="2000" dirty="0"/>
              <a:t>ao bairro.</a:t>
            </a:r>
          </a:p>
        </p:txBody>
      </p:sp>
      <p:pic>
        <p:nvPicPr>
          <p:cNvPr id="19" name="Imagem 18" descr="Pessoas na frente de um caminhão&#10;&#10;O conteúdo gerado por IA pode estar incorreto.">
            <a:extLst>
              <a:ext uri="{FF2B5EF4-FFF2-40B4-BE49-F238E27FC236}">
                <a16:creationId xmlns:a16="http://schemas.microsoft.com/office/drawing/2014/main" id="{62966AAC-E94E-40A7-5479-59C602E67D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496" y="4153786"/>
            <a:ext cx="3685107" cy="2456738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65A0A969-EB4E-5A0A-41AE-BDE97341074D}"/>
              </a:ext>
            </a:extLst>
          </p:cNvPr>
          <p:cNvSpPr txBox="1"/>
          <p:nvPr/>
        </p:nvSpPr>
        <p:spPr>
          <a:xfrm>
            <a:off x="4045403" y="4153786"/>
            <a:ext cx="6594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JD.CELANI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DF07E84-88AE-A1BA-EAA2-FEFAD5833471}"/>
              </a:ext>
            </a:extLst>
          </p:cNvPr>
          <p:cNvSpPr txBox="1"/>
          <p:nvPr/>
        </p:nvSpPr>
        <p:spPr>
          <a:xfrm>
            <a:off x="4045404" y="1422139"/>
            <a:ext cx="6594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BURU</a:t>
            </a:r>
          </a:p>
        </p:txBody>
      </p:sp>
    </p:spTree>
    <p:extLst>
      <p:ext uri="{BB962C8B-B14F-4D97-AF65-F5344CB8AC3E}">
        <p14:creationId xmlns:p14="http://schemas.microsoft.com/office/powerpoint/2010/main" val="2018732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E6CD1-F12E-6513-39DA-3B19D14BB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218C650-36BC-8EB7-D4EC-A2797E31F2BC}"/>
              </a:ext>
            </a:extLst>
          </p:cNvPr>
          <p:cNvSpPr txBox="1"/>
          <p:nvPr/>
        </p:nvSpPr>
        <p:spPr>
          <a:xfrm>
            <a:off x="3048000" y="29721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0822FEB-0E14-D153-D3EA-7307869D2727}"/>
              </a:ext>
            </a:extLst>
          </p:cNvPr>
          <p:cNvSpPr txBox="1"/>
          <p:nvPr/>
        </p:nvSpPr>
        <p:spPr>
          <a:xfrm>
            <a:off x="-413657" y="1251412"/>
            <a:ext cx="5431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Aptos Black" panose="020F0502020204030204" pitchFamily="34" charset="0"/>
              </a:rPr>
              <a:t>INFRAESTRUTURA E SEGURANÇA HÍDRICA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9E38A8B-1000-9F69-AD0F-3CA0F3285303}"/>
              </a:ext>
            </a:extLst>
          </p:cNvPr>
          <p:cNvSpPr txBox="1"/>
          <p:nvPr/>
        </p:nvSpPr>
        <p:spPr>
          <a:xfrm>
            <a:off x="4045404" y="351255"/>
            <a:ext cx="81465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4000" b="1" dirty="0">
                <a:highlight>
                  <a:srgbClr val="C0C0C0"/>
                </a:highlight>
              </a:rPr>
              <a:t>REDE DE ESGOTO</a:t>
            </a:r>
          </a:p>
          <a:p>
            <a:pPr fontAlgn="base"/>
            <a:r>
              <a:rPr lang="pt-BR" sz="4000" b="1" dirty="0">
                <a:highlight>
                  <a:srgbClr val="C0C0C0"/>
                </a:highlight>
              </a:rPr>
              <a:t>CÓRREGO DO AJUDANTE</a:t>
            </a:r>
          </a:p>
        </p:txBody>
      </p:sp>
      <p:pic>
        <p:nvPicPr>
          <p:cNvPr id="7" name="Imagem 6" descr="Gráfico&#10;&#10;O conteúdo gerado por IA pode estar incorreto.">
            <a:extLst>
              <a:ext uri="{FF2B5EF4-FFF2-40B4-BE49-F238E27FC236}">
                <a16:creationId xmlns:a16="http://schemas.microsoft.com/office/drawing/2014/main" id="{59F60ACA-3B2B-8B6D-5A98-1C4DF9BC5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25"/>
          <a:stretch>
            <a:fillRect/>
          </a:stretch>
        </p:blipFill>
        <p:spPr>
          <a:xfrm>
            <a:off x="0" y="0"/>
            <a:ext cx="3886200" cy="6858000"/>
          </a:xfrm>
          <a:prstGeom prst="rect">
            <a:avLst/>
          </a:prstGeom>
        </p:spPr>
      </p:pic>
      <p:pic>
        <p:nvPicPr>
          <p:cNvPr id="10" name="Imagem 9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6ED381D3-2F3F-56F2-F10B-6405E0BC9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7" y="2220735"/>
            <a:ext cx="2173006" cy="2173006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787583-7C54-CE30-5592-2283D03C97DE}"/>
              </a:ext>
            </a:extLst>
          </p:cNvPr>
          <p:cNvSpPr txBox="1"/>
          <p:nvPr/>
        </p:nvSpPr>
        <p:spPr>
          <a:xfrm>
            <a:off x="-757966" y="583274"/>
            <a:ext cx="54319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</a:rPr>
              <a:t>MANUTENÇÕES,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</a:rPr>
              <a:t>CONSERTOS E REQUALIFICAÇÃO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</a:rPr>
              <a:t>DAS ESTRUTURAS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Black" panose="020B00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FEBD952-C671-D6D5-0794-B87671C924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72"/>
          <a:stretch>
            <a:fillRect/>
          </a:stretch>
        </p:blipFill>
        <p:spPr bwMode="auto">
          <a:xfrm>
            <a:off x="7474404" y="2030236"/>
            <a:ext cx="4521791" cy="377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B6A791F-1161-04BF-98DD-F747D4465565}"/>
              </a:ext>
            </a:extLst>
          </p:cNvPr>
          <p:cNvSpPr txBox="1"/>
          <p:nvPr/>
        </p:nvSpPr>
        <p:spPr>
          <a:xfrm>
            <a:off x="4045404" y="2342832"/>
            <a:ext cx="32697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i="1" dirty="0"/>
              <a:t>Trechos do coletor-tronco às margens do arroio recebem manutenção e tubos de concreto novos.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i="1" dirty="0"/>
              <a:t>O c</a:t>
            </a:r>
            <a:r>
              <a:rPr lang="pt-BR" altLang="pt-BR" sz="2000" dirty="0"/>
              <a:t>onserto de trechos críticos com substituição de manilhas por PVC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dirty="0"/>
              <a:t>irá </a:t>
            </a:r>
            <a:r>
              <a:rPr lang="pt-BR" altLang="pt-BR" sz="2000" b="1" dirty="0"/>
              <a:t>garantir a continuidade e segurança do escoamento sanitário.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pt-BR" altLang="pt-BR" sz="2000" dirty="0">
              <a:latin typeface="Arial" panose="020B0604020202020204" pitchFamily="34" charset="0"/>
            </a:endParaRPr>
          </a:p>
          <a:p>
            <a:r>
              <a:rPr lang="pt-BR" sz="2000" dirty="0"/>
              <a:t>.</a:t>
            </a:r>
          </a:p>
          <a:p>
            <a:endParaRPr lang="pt-BR" sz="2000" dirty="0"/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4092460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5A167-CE05-076F-C9FA-C74CE196E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93ABD11-98F5-BE8E-A891-C456245DBD56}"/>
              </a:ext>
            </a:extLst>
          </p:cNvPr>
          <p:cNvSpPr txBox="1"/>
          <p:nvPr/>
        </p:nvSpPr>
        <p:spPr>
          <a:xfrm>
            <a:off x="3048000" y="29721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78AD2AC-0976-DAC4-ECFF-E2D28FA0A073}"/>
              </a:ext>
            </a:extLst>
          </p:cNvPr>
          <p:cNvSpPr txBox="1"/>
          <p:nvPr/>
        </p:nvSpPr>
        <p:spPr>
          <a:xfrm>
            <a:off x="-413657" y="1251412"/>
            <a:ext cx="5431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Aptos Black" panose="020F0502020204030204" pitchFamily="34" charset="0"/>
              </a:rPr>
              <a:t>INFRAESTRUTURA E SEGURANÇA HÍDRICA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6B47B64-3511-A0AC-06AC-C6ABC0B6AFB9}"/>
              </a:ext>
            </a:extLst>
          </p:cNvPr>
          <p:cNvSpPr txBox="1"/>
          <p:nvPr/>
        </p:nvSpPr>
        <p:spPr>
          <a:xfrm>
            <a:off x="4045404" y="351255"/>
            <a:ext cx="8146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4000" b="1" dirty="0">
                <a:highlight>
                  <a:srgbClr val="C0C0C0"/>
                </a:highlight>
              </a:rPr>
              <a:t>ATENDIMENTO EMERGENCIAL</a:t>
            </a:r>
          </a:p>
        </p:txBody>
      </p:sp>
      <p:pic>
        <p:nvPicPr>
          <p:cNvPr id="7" name="Imagem 6" descr="Gráfico&#10;&#10;O conteúdo gerado por IA pode estar incorreto.">
            <a:extLst>
              <a:ext uri="{FF2B5EF4-FFF2-40B4-BE49-F238E27FC236}">
                <a16:creationId xmlns:a16="http://schemas.microsoft.com/office/drawing/2014/main" id="{B46BB8EF-7E9B-D321-A59B-5A55C4DAD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25"/>
          <a:stretch>
            <a:fillRect/>
          </a:stretch>
        </p:blipFill>
        <p:spPr>
          <a:xfrm>
            <a:off x="0" y="0"/>
            <a:ext cx="3886200" cy="6858000"/>
          </a:xfrm>
          <a:prstGeom prst="rect">
            <a:avLst/>
          </a:prstGeom>
        </p:spPr>
      </p:pic>
      <p:pic>
        <p:nvPicPr>
          <p:cNvPr id="10" name="Imagem 9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CA290B71-23AC-0454-2D03-C4C7694D8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7" y="2220735"/>
            <a:ext cx="2173006" cy="2173006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F7A3D574-8701-B205-0D37-E58E29E1866D}"/>
              </a:ext>
            </a:extLst>
          </p:cNvPr>
          <p:cNvSpPr txBox="1"/>
          <p:nvPr/>
        </p:nvSpPr>
        <p:spPr>
          <a:xfrm>
            <a:off x="-757966" y="583274"/>
            <a:ext cx="54319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</a:rPr>
              <a:t>MANUTENÇÕES,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</a:rPr>
              <a:t>CONSERTOS E REQUALIFICAÇÃO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</a:rPr>
              <a:t>DAS ESTRUTURAS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Black" panose="020B0004020202020204" pitchFamily="34" charset="0"/>
            </a:endParaRPr>
          </a:p>
        </p:txBody>
      </p:sp>
      <p:pic>
        <p:nvPicPr>
          <p:cNvPr id="14" name="Imagem 13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09D4F7AE-1C10-D127-EAA6-517F790A2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961" y="1674694"/>
            <a:ext cx="3177050" cy="4223657"/>
          </a:xfrm>
          <a:prstGeom prst="rect">
            <a:avLst/>
          </a:prstGeom>
        </p:spPr>
      </p:pic>
      <p:pic>
        <p:nvPicPr>
          <p:cNvPr id="15" name="Imagem 14" descr="Uma imagem contendo pessoa, homem, comida, segurando&#10;&#10;O conteúdo gerado por IA pode estar incorreto.">
            <a:extLst>
              <a:ext uri="{FF2B5EF4-FFF2-40B4-BE49-F238E27FC236}">
                <a16:creationId xmlns:a16="http://schemas.microsoft.com/office/drawing/2014/main" id="{376B29D5-BBC6-2DC8-8258-5DE1ADA063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763" y="3307238"/>
            <a:ext cx="3432939" cy="332361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D50FAFD-780D-B016-BF80-EEBDF541C959}"/>
              </a:ext>
            </a:extLst>
          </p:cNvPr>
          <p:cNvSpPr txBox="1"/>
          <p:nvPr/>
        </p:nvSpPr>
        <p:spPr>
          <a:xfrm>
            <a:off x="4206833" y="1481382"/>
            <a:ext cx="4339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dirty="0"/>
              <a:t>A atenção ao trabalho emergencial de ocorrências como rompimento de tubulações, adutoras e problemas de registros, </a:t>
            </a:r>
            <a:r>
              <a:rPr lang="pt-BR" altLang="pt-BR" sz="2000" b="1" dirty="0"/>
              <a:t>têm sido solucionadas em tempo recorde pelas equipes.</a:t>
            </a:r>
            <a:endParaRPr lang="pt-BR" sz="2000" b="1" dirty="0"/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449525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917B6-B77C-CF47-B4BB-838C89C7A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9BF6553-B3DE-C6D7-273D-F57E3C13F45A}"/>
              </a:ext>
            </a:extLst>
          </p:cNvPr>
          <p:cNvSpPr txBox="1"/>
          <p:nvPr/>
        </p:nvSpPr>
        <p:spPr>
          <a:xfrm>
            <a:off x="3048000" y="29721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028C7D2-D9CF-2458-D385-57E2045694A2}"/>
              </a:ext>
            </a:extLst>
          </p:cNvPr>
          <p:cNvSpPr txBox="1"/>
          <p:nvPr/>
        </p:nvSpPr>
        <p:spPr>
          <a:xfrm>
            <a:off x="-413657" y="1251412"/>
            <a:ext cx="5431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Aptos Black" panose="020F0502020204030204" pitchFamily="34" charset="0"/>
              </a:rPr>
              <a:t>INFRAESTRUTURA E SEGURANÇA HÍDRICA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F3A3ACB-D978-DB23-2069-713A2B349224}"/>
              </a:ext>
            </a:extLst>
          </p:cNvPr>
          <p:cNvSpPr txBox="1"/>
          <p:nvPr/>
        </p:nvSpPr>
        <p:spPr>
          <a:xfrm>
            <a:off x="4045404" y="351255"/>
            <a:ext cx="8146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4000" b="1" dirty="0">
                <a:highlight>
                  <a:srgbClr val="C0C0C0"/>
                </a:highlight>
              </a:rPr>
              <a:t>ATENDIMENTO EMERGENCIAL</a:t>
            </a:r>
          </a:p>
        </p:txBody>
      </p:sp>
      <p:pic>
        <p:nvPicPr>
          <p:cNvPr id="7" name="Imagem 6" descr="Gráfico&#10;&#10;O conteúdo gerado por IA pode estar incorreto.">
            <a:extLst>
              <a:ext uri="{FF2B5EF4-FFF2-40B4-BE49-F238E27FC236}">
                <a16:creationId xmlns:a16="http://schemas.microsoft.com/office/drawing/2014/main" id="{CF5A07F1-1F94-70D7-1379-8B2EBEFA6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25"/>
          <a:stretch>
            <a:fillRect/>
          </a:stretch>
        </p:blipFill>
        <p:spPr>
          <a:xfrm>
            <a:off x="0" y="0"/>
            <a:ext cx="3886200" cy="6858000"/>
          </a:xfrm>
          <a:prstGeom prst="rect">
            <a:avLst/>
          </a:prstGeom>
        </p:spPr>
      </p:pic>
      <p:pic>
        <p:nvPicPr>
          <p:cNvPr id="10" name="Imagem 9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F6BB9130-77A0-1B28-3768-0357E0B4A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7" y="2220735"/>
            <a:ext cx="2173006" cy="2173006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F60C9D76-9572-F161-5BBC-7C2ACBAB72E2}"/>
              </a:ext>
            </a:extLst>
          </p:cNvPr>
          <p:cNvSpPr txBox="1"/>
          <p:nvPr/>
        </p:nvSpPr>
        <p:spPr>
          <a:xfrm>
            <a:off x="-757966" y="583274"/>
            <a:ext cx="54319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</a:rPr>
              <a:t>MANUTENÇÕES,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</a:rPr>
              <a:t>CONSERTOS E REQUALIFICAÇÃO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</a:rPr>
              <a:t>DAS ESTRUTURAS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Black" panose="020B00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525CED6-DDBF-B3FE-C418-DEB244A8461D}"/>
              </a:ext>
            </a:extLst>
          </p:cNvPr>
          <p:cNvSpPr txBox="1"/>
          <p:nvPr/>
        </p:nvSpPr>
        <p:spPr>
          <a:xfrm>
            <a:off x="4164360" y="1458504"/>
            <a:ext cx="433997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dirty="0"/>
              <a:t>Asfaltamento de mais de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dirty="0"/>
              <a:t>8.400 m² com massa asfáltica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dirty="0"/>
              <a:t>CBUQ – concreto betuminoso usinado a quente - mais recomendada e eficaz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dirty="0"/>
              <a:t>para esse tipo de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dirty="0"/>
              <a:t>recapeamento.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dirty="0"/>
              <a:t>Somam-se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dirty="0"/>
              <a:t>mais de 150 pontos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dirty="0"/>
              <a:t>recuperados</a:t>
            </a:r>
            <a:r>
              <a:rPr lang="pt-BR" sz="2000" dirty="0"/>
              <a:t>.</a:t>
            </a:r>
          </a:p>
          <a:p>
            <a:endParaRPr lang="pt-BR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7C6A08-7BF7-B4FB-6101-5C8BB53F23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6"/>
          <a:stretch>
            <a:fillRect/>
          </a:stretch>
        </p:blipFill>
        <p:spPr bwMode="auto">
          <a:xfrm>
            <a:off x="7619596" y="1317373"/>
            <a:ext cx="4572404" cy="240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C86ADB5-DF3A-33BE-4136-7FB4C3FC7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159" y="3516478"/>
            <a:ext cx="4598018" cy="306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610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5F9C8-BA2F-6F81-D18B-A8BA142CD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52221F7-2BB8-6438-7ADA-05545601EBED}"/>
              </a:ext>
            </a:extLst>
          </p:cNvPr>
          <p:cNvSpPr txBox="1"/>
          <p:nvPr/>
        </p:nvSpPr>
        <p:spPr>
          <a:xfrm>
            <a:off x="3048000" y="29721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76DBAE2-18D3-CA07-D2F6-1FB64A20B85A}"/>
              </a:ext>
            </a:extLst>
          </p:cNvPr>
          <p:cNvSpPr txBox="1"/>
          <p:nvPr/>
        </p:nvSpPr>
        <p:spPr>
          <a:xfrm>
            <a:off x="1661128" y="926157"/>
            <a:ext cx="8146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highlight>
                  <a:srgbClr val="C0C0C0"/>
                </a:highlight>
              </a:rPr>
              <a:t>RESTABELECIMENTO </a:t>
            </a:r>
          </a:p>
          <a:p>
            <a:pPr lvl="1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highlight>
                  <a:srgbClr val="C0C0C0"/>
                </a:highlight>
              </a:rPr>
              <a:t>DA OUVIDORIA</a:t>
            </a:r>
          </a:p>
        </p:txBody>
      </p:sp>
      <p:pic>
        <p:nvPicPr>
          <p:cNvPr id="2" name="Imagem 1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898C0447-660D-8F48-3857-01F18A55D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24"/>
          <a:stretch>
            <a:fillRect/>
          </a:stretch>
        </p:blipFill>
        <p:spPr>
          <a:xfrm>
            <a:off x="0" y="0"/>
            <a:ext cx="3886200" cy="6858000"/>
          </a:xfrm>
          <a:prstGeom prst="rect">
            <a:avLst/>
          </a:prstGeom>
        </p:spPr>
      </p:pic>
      <p:pic>
        <p:nvPicPr>
          <p:cNvPr id="3" name="Imagem 2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62491315-9C88-E1BB-F8C7-030029EF3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7" y="2220735"/>
            <a:ext cx="2173006" cy="217300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72A2F38-14CC-4CAB-E4AF-1661FEDF1735}"/>
              </a:ext>
            </a:extLst>
          </p:cNvPr>
          <p:cNvSpPr txBox="1"/>
          <p:nvPr/>
        </p:nvSpPr>
        <p:spPr>
          <a:xfrm>
            <a:off x="-772886" y="1510153"/>
            <a:ext cx="54319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F0502020204030204" pitchFamily="34" charset="0"/>
              </a:rPr>
              <a:t>GESTÃO</a:t>
            </a:r>
          </a:p>
          <a:p>
            <a:pPr algn="ct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F0502020204030204" pitchFamily="34" charset="0"/>
              </a:rPr>
              <a:t>E ATENDIMENTO</a:t>
            </a:r>
          </a:p>
        </p:txBody>
      </p:sp>
      <p:pic>
        <p:nvPicPr>
          <p:cNvPr id="6" name="Imagem 5" descr="Texto&#10;&#10;O conteúdo gerado por IA pode estar incorreto.">
            <a:extLst>
              <a:ext uri="{FF2B5EF4-FFF2-40B4-BE49-F238E27FC236}">
                <a16:creationId xmlns:a16="http://schemas.microsoft.com/office/drawing/2014/main" id="{561C774F-97F7-21B1-8BFD-50E08608C4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660" y="2217231"/>
            <a:ext cx="2929005" cy="3478193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2A75736-18CB-9183-19C2-9FEACC652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6" t="-2409" r="5261" b="2409"/>
          <a:stretch>
            <a:fillRect/>
          </a:stretch>
        </p:blipFill>
        <p:spPr bwMode="auto">
          <a:xfrm>
            <a:off x="7827753" y="2217231"/>
            <a:ext cx="4171414" cy="347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4A58B238-6224-02F6-D050-DDEF6DAE570F}"/>
              </a:ext>
            </a:extLst>
          </p:cNvPr>
          <p:cNvSpPr txBox="1"/>
          <p:nvPr/>
        </p:nvSpPr>
        <p:spPr>
          <a:xfrm>
            <a:off x="5734426" y="710712"/>
            <a:ext cx="81465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highlight>
                  <a:srgbClr val="C0C0C0"/>
                </a:highlight>
              </a:rPr>
              <a:t>TOTEM </a:t>
            </a:r>
          </a:p>
          <a:p>
            <a:pPr lvl="1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highlight>
                  <a:srgbClr val="C0C0C0"/>
                </a:highlight>
              </a:rPr>
              <a:t>AUTO-ATENDIMENTO</a:t>
            </a:r>
          </a:p>
          <a:p>
            <a:pPr lvl="1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highlight>
                  <a:srgbClr val="C0C0C0"/>
                </a:highlight>
              </a:rPr>
              <a:t>NOVO ATENDE FÁCIL</a:t>
            </a:r>
            <a:endParaRPr lang="pt-BR" sz="2800" dirty="0"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35873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F3D66-A1AC-52E7-180B-AEF011CC8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7581DEB4-4FFB-4A85-CD3A-61A373399904}"/>
              </a:ext>
            </a:extLst>
          </p:cNvPr>
          <p:cNvSpPr txBox="1"/>
          <p:nvPr/>
        </p:nvSpPr>
        <p:spPr>
          <a:xfrm>
            <a:off x="3048000" y="29721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2" name="Imagem 1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03982B11-2220-1756-2C10-447177CFA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24"/>
          <a:stretch>
            <a:fillRect/>
          </a:stretch>
        </p:blipFill>
        <p:spPr>
          <a:xfrm>
            <a:off x="0" y="0"/>
            <a:ext cx="3886200" cy="6858000"/>
          </a:xfrm>
          <a:prstGeom prst="rect">
            <a:avLst/>
          </a:prstGeom>
        </p:spPr>
      </p:pic>
      <p:pic>
        <p:nvPicPr>
          <p:cNvPr id="3" name="Imagem 2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1BEF678B-BFA5-457D-CE74-D60402775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7" y="2220735"/>
            <a:ext cx="2173006" cy="217300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F85AE0B-7E60-0D88-DDB8-F42860ACDFCD}"/>
              </a:ext>
            </a:extLst>
          </p:cNvPr>
          <p:cNvSpPr txBox="1"/>
          <p:nvPr/>
        </p:nvSpPr>
        <p:spPr>
          <a:xfrm>
            <a:off x="-772886" y="1510153"/>
            <a:ext cx="54319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F0502020204030204" pitchFamily="34" charset="0"/>
              </a:rPr>
              <a:t>GESTÃO</a:t>
            </a:r>
          </a:p>
          <a:p>
            <a:pPr algn="ct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F0502020204030204" pitchFamily="34" charset="0"/>
              </a:rPr>
              <a:t>E ATENDIMENTO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FB47628-B647-4D66-DE48-BFF8B0A9473E}"/>
              </a:ext>
            </a:extLst>
          </p:cNvPr>
          <p:cNvSpPr txBox="1"/>
          <p:nvPr/>
        </p:nvSpPr>
        <p:spPr>
          <a:xfrm>
            <a:off x="4045404" y="351255"/>
            <a:ext cx="8146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4000" b="1" dirty="0">
                <a:highlight>
                  <a:srgbClr val="C0C0C0"/>
                </a:highlight>
              </a:rPr>
              <a:t>GESTÃO DE PESSOAS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270043E-7C16-625A-E92C-AD0F9103BF4A}"/>
              </a:ext>
            </a:extLst>
          </p:cNvPr>
          <p:cNvSpPr txBox="1"/>
          <p:nvPr/>
        </p:nvSpPr>
        <p:spPr>
          <a:xfrm>
            <a:off x="2795362" y="1209408"/>
            <a:ext cx="6372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sz="2000" b="1" dirty="0"/>
              <a:t>Enfrentamento do assédio moral </a:t>
            </a:r>
          </a:p>
          <a:p>
            <a:pPr lvl="1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dirty="0"/>
              <a:t>e sexual no ambiente de trabalho.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F2A97B0-C87B-C05C-FA4F-A7B5E47B65AB}"/>
              </a:ext>
            </a:extLst>
          </p:cNvPr>
          <p:cNvSpPr txBox="1"/>
          <p:nvPr/>
        </p:nvSpPr>
        <p:spPr>
          <a:xfrm>
            <a:off x="3621231" y="2247413"/>
            <a:ext cx="6372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sz="2000" b="1" dirty="0"/>
              <a:t>Saúde Mental (NR-1)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108E222-1642-2A8B-48C1-A62F2FBE4125}"/>
              </a:ext>
            </a:extLst>
          </p:cNvPr>
          <p:cNvSpPr txBox="1"/>
          <p:nvPr/>
        </p:nvSpPr>
        <p:spPr>
          <a:xfrm>
            <a:off x="3621231" y="3067046"/>
            <a:ext cx="306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 fontAlgn="base">
              <a:buFont typeface="Arial" panose="020B0604020202020204" pitchFamily="34" charset="0"/>
              <a:buChar char="•"/>
            </a:pPr>
            <a:r>
              <a:rPr lang="pt-BR" sz="2000" b="1" dirty="0"/>
              <a:t>Renovação de</a:t>
            </a:r>
          </a:p>
          <a:p>
            <a:pPr algn="ctr" fontAlgn="base"/>
            <a:r>
              <a:rPr lang="pt-BR" sz="2000" b="1" dirty="0"/>
              <a:t>uniformes e EPIs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F292811-BF89-AEA0-11D1-1EE121DA8C5D}"/>
              </a:ext>
            </a:extLst>
          </p:cNvPr>
          <p:cNvSpPr txBox="1"/>
          <p:nvPr/>
        </p:nvSpPr>
        <p:spPr>
          <a:xfrm>
            <a:off x="3737553" y="4037932"/>
            <a:ext cx="306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 fontAlgn="base">
              <a:buFont typeface="Arial" panose="020B0604020202020204" pitchFamily="34" charset="0"/>
              <a:buChar char="•"/>
            </a:pPr>
            <a:r>
              <a:rPr lang="pt-BR" sz="2000" b="1" dirty="0"/>
              <a:t>Treinamento de Lideranças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3285193-81B7-CA4F-1A3A-9D50D01B4BE7}"/>
              </a:ext>
            </a:extLst>
          </p:cNvPr>
          <p:cNvSpPr txBox="1"/>
          <p:nvPr/>
        </p:nvSpPr>
        <p:spPr>
          <a:xfrm>
            <a:off x="3564033" y="5008818"/>
            <a:ext cx="306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 fontAlgn="base">
              <a:buFont typeface="Arial" panose="020B0604020202020204" pitchFamily="34" charset="0"/>
              <a:buChar char="•"/>
            </a:pPr>
            <a:r>
              <a:rPr lang="pt-BR" sz="2000" b="1" dirty="0"/>
              <a:t>Capacitação </a:t>
            </a:r>
          </a:p>
          <a:p>
            <a:pPr algn="ctr" fontAlgn="base"/>
            <a:r>
              <a:rPr lang="pt-BR" sz="2000" b="1" dirty="0"/>
              <a:t>em ESG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B7ACF5BF-9693-86E5-9916-D70CE2B5A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321" y="301117"/>
            <a:ext cx="2180205" cy="24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2E2183C3-C22E-0DE2-C790-A210978A51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8"/>
          <a:stretch>
            <a:fillRect/>
          </a:stretch>
        </p:blipFill>
        <p:spPr bwMode="auto">
          <a:xfrm>
            <a:off x="7104285" y="2063059"/>
            <a:ext cx="3244319" cy="195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8D46028A-CA56-4414-361B-63FAC2A2C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3"/>
          <a:stretch>
            <a:fillRect/>
          </a:stretch>
        </p:blipFill>
        <p:spPr bwMode="auto">
          <a:xfrm>
            <a:off x="8948306" y="3373156"/>
            <a:ext cx="2960573" cy="184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3D1B5BCA-DF92-3280-DE70-FC2EAF3345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4"/>
          <a:stretch>
            <a:fillRect/>
          </a:stretch>
        </p:blipFill>
        <p:spPr bwMode="auto">
          <a:xfrm>
            <a:off x="6995804" y="4796500"/>
            <a:ext cx="3352800" cy="195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m 22" descr="Logotipo&#10;&#10;O conteúdo gerado por IA pode estar incorreto.">
            <a:extLst>
              <a:ext uri="{FF2B5EF4-FFF2-40B4-BE49-F238E27FC236}">
                <a16:creationId xmlns:a16="http://schemas.microsoft.com/office/drawing/2014/main" id="{1D267350-7370-1D1E-D1D4-F7EC16D5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667" y="4910918"/>
            <a:ext cx="2187586" cy="273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4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78186-F3EF-E6A3-E1A5-3448BE197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Ícone&#10;&#10;O conteúdo gerado por IA pode estar incorreto.">
            <a:extLst>
              <a:ext uri="{FF2B5EF4-FFF2-40B4-BE49-F238E27FC236}">
                <a16:creationId xmlns:a16="http://schemas.microsoft.com/office/drawing/2014/main" id="{54C7757C-FAC9-A692-6D0C-33B752D2D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0D849BC1-21D7-93FE-CEAC-8D18A51F4C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0"/>
          <a:stretch>
            <a:fillRect/>
          </a:stretch>
        </p:blipFill>
        <p:spPr bwMode="auto">
          <a:xfrm>
            <a:off x="7694775" y="1705602"/>
            <a:ext cx="4155448" cy="324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2C6809F5-B1B9-A016-43BB-569A834C2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2"/>
          <a:stretch>
            <a:fillRect/>
          </a:stretch>
        </p:blipFill>
        <p:spPr bwMode="auto">
          <a:xfrm>
            <a:off x="6096000" y="3596379"/>
            <a:ext cx="4073879" cy="289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3F5C402-7006-8668-1754-78181062256C}"/>
              </a:ext>
            </a:extLst>
          </p:cNvPr>
          <p:cNvSpPr txBox="1"/>
          <p:nvPr/>
        </p:nvSpPr>
        <p:spPr>
          <a:xfrm>
            <a:off x="341777" y="3596379"/>
            <a:ext cx="59014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400" dirty="0">
                <a:latin typeface="Aptos Display" panose="020B0004020202020204" pitchFamily="34" charset="0"/>
              </a:rPr>
              <a:t>Completamos </a:t>
            </a:r>
            <a:r>
              <a:rPr lang="pt-BR" altLang="pt-BR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ptos Display" panose="020B0004020202020204" pitchFamily="34" charset="0"/>
              </a:rPr>
              <a:t>180 dias de trabalho para reestruturação da autarquia e projetos para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ptos Display" panose="020B0004020202020204" pitchFamily="34" charset="0"/>
              </a:rPr>
              <a:t>o futuro do SAAE</a:t>
            </a:r>
            <a:r>
              <a:rPr lang="pt-BR" altLang="pt-BR" sz="2400" dirty="0">
                <a:solidFill>
                  <a:schemeClr val="accent1"/>
                </a:solidFill>
                <a:latin typeface="Aptos Display" panose="020B0004020202020204" pitchFamily="34" charset="0"/>
              </a:rPr>
              <a:t> </a:t>
            </a:r>
            <a:r>
              <a:rPr lang="pt-BR" altLang="pt-BR" sz="2400" dirty="0">
                <a:latin typeface="Aptos Display" panose="020B0004020202020204" pitchFamily="34" charset="0"/>
              </a:rPr>
              <a:t>e dos serviços de água e saneamento de salto.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8588A5B-2713-4FE8-276A-D0B550BFCEB3}"/>
              </a:ext>
            </a:extLst>
          </p:cNvPr>
          <p:cNvSpPr txBox="1"/>
          <p:nvPr/>
        </p:nvSpPr>
        <p:spPr>
          <a:xfrm>
            <a:off x="341777" y="2253135"/>
            <a:ext cx="89297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DIAGNÓSTICO DE DIFICULDADES </a:t>
            </a:r>
          </a:p>
          <a:p>
            <a:r>
              <a:rPr lang="pt-BR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 COMPROMISSO COM A EFICIÊNCIA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3232261-E485-2F22-F9E8-44531A4212C5}"/>
              </a:ext>
            </a:extLst>
          </p:cNvPr>
          <p:cNvSpPr txBox="1"/>
          <p:nvPr/>
        </p:nvSpPr>
        <p:spPr>
          <a:xfrm>
            <a:off x="2671320" y="1535347"/>
            <a:ext cx="1443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8976732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DC2C2-35DE-C3C0-7C25-F8A7B57FC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Tela de computador com fundo escuro&#10;&#10;O conteúdo gerado por IA pode estar incorreto.">
            <a:extLst>
              <a:ext uri="{FF2B5EF4-FFF2-40B4-BE49-F238E27FC236}">
                <a16:creationId xmlns:a16="http://schemas.microsoft.com/office/drawing/2014/main" id="{5D2F751C-81D4-6E0D-55ED-F3F246DC6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9" r="13611" b="40952"/>
          <a:stretch>
            <a:fillRect/>
          </a:stretch>
        </p:blipFill>
        <p:spPr>
          <a:xfrm>
            <a:off x="1" y="456241"/>
            <a:ext cx="12191999" cy="264618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AB34201-70A6-F5DB-8DB5-1B9064DDFC79}"/>
              </a:ext>
            </a:extLst>
          </p:cNvPr>
          <p:cNvSpPr txBox="1"/>
          <p:nvPr/>
        </p:nvSpPr>
        <p:spPr>
          <a:xfrm>
            <a:off x="457201" y="4487423"/>
            <a:ext cx="10853057" cy="196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altLang="pt-BR" sz="2800" b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Aptos" panose="020B0004020202020204" pitchFamily="34" charset="0"/>
              </a:rPr>
              <a:t>A GESTÃO RESPONSÁVEL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altLang="pt-BR" sz="2800" b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Aptos" panose="020B0004020202020204" pitchFamily="34" charset="0"/>
              </a:rPr>
              <a:t>REALIZAÇÃO DE OBRAS ESTRATÉGICAS 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altLang="pt-BR" sz="2800" b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Aptos" panose="020B0004020202020204" pitchFamily="34" charset="0"/>
              </a:rPr>
              <a:t>AMPLIAÇÃO DOS CANAIS DE ESCUTA DA POPULAÇÃO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CD36053-CB10-0EE1-82BD-14F5A8F5351E}"/>
              </a:ext>
            </a:extLst>
          </p:cNvPr>
          <p:cNvSpPr txBox="1"/>
          <p:nvPr/>
        </p:nvSpPr>
        <p:spPr>
          <a:xfrm>
            <a:off x="-800100" y="1516558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F0502020204030204" pitchFamily="34" charset="0"/>
              </a:rPr>
              <a:t>RESULTADOS E COMPROMISSOS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01BF1B0-817A-EAD2-AAE5-2A3C392EF4F6}"/>
              </a:ext>
            </a:extLst>
          </p:cNvPr>
          <p:cNvSpPr txBox="1"/>
          <p:nvPr/>
        </p:nvSpPr>
        <p:spPr>
          <a:xfrm>
            <a:off x="1001487" y="3102428"/>
            <a:ext cx="110163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AS AÇÕES DO SEMESTRE CONSOLIDAM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UM NOVO RITMO DE TRABALHO NO SAAE SALTO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E O COMPROMISSO CONTINUARÁ SENDO COM:</a:t>
            </a:r>
          </a:p>
        </p:txBody>
      </p:sp>
    </p:spTree>
    <p:extLst>
      <p:ext uri="{BB962C8B-B14F-4D97-AF65-F5344CB8AC3E}">
        <p14:creationId xmlns:p14="http://schemas.microsoft.com/office/powerpoint/2010/main" val="1070044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2593E-5BA0-33F8-3E97-A7B8C129A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Ícone&#10;&#10;O conteúdo gerado por IA pode estar incorreto.">
            <a:extLst>
              <a:ext uri="{FF2B5EF4-FFF2-40B4-BE49-F238E27FC236}">
                <a16:creationId xmlns:a16="http://schemas.microsoft.com/office/drawing/2014/main" id="{532C03C9-F68F-1959-BC36-A9F56E378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m 8" descr="Texto&#10;&#10;O conteúdo gerado por IA pode estar incorreto.">
            <a:extLst>
              <a:ext uri="{FF2B5EF4-FFF2-40B4-BE49-F238E27FC236}">
                <a16:creationId xmlns:a16="http://schemas.microsoft.com/office/drawing/2014/main" id="{294C5064-789A-E284-70A1-83D2B0AAB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33"/>
          <a:stretch>
            <a:fillRect/>
          </a:stretch>
        </p:blipFill>
        <p:spPr>
          <a:xfrm>
            <a:off x="3660267" y="1960889"/>
            <a:ext cx="4871466" cy="1758295"/>
          </a:xfrm>
          <a:prstGeom prst="rect">
            <a:avLst/>
          </a:prstGeom>
        </p:spPr>
      </p:pic>
      <p:pic>
        <p:nvPicPr>
          <p:cNvPr id="6" name="Imagem 5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5DA89430-488A-B809-FB8A-3E59B95EC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80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8657629-9D8F-1F39-F595-5C5C25BEBA28}"/>
              </a:ext>
            </a:extLst>
          </p:cNvPr>
          <p:cNvSpPr txBox="1"/>
          <p:nvPr/>
        </p:nvSpPr>
        <p:spPr>
          <a:xfrm>
            <a:off x="4283529" y="6008914"/>
            <a:ext cx="3167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Junho | 2025</a:t>
            </a:r>
          </a:p>
        </p:txBody>
      </p:sp>
    </p:spTree>
    <p:extLst>
      <p:ext uri="{BB962C8B-B14F-4D97-AF65-F5344CB8AC3E}">
        <p14:creationId xmlns:p14="http://schemas.microsoft.com/office/powerpoint/2010/main" val="3675082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EF6A322F-4E09-8F58-A763-5AF2D715FCE8}"/>
              </a:ext>
            </a:extLst>
          </p:cNvPr>
          <p:cNvSpPr/>
          <p:nvPr/>
        </p:nvSpPr>
        <p:spPr>
          <a:xfrm>
            <a:off x="3886200" y="0"/>
            <a:ext cx="83058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F2EBEDB-B615-DD6B-3EBE-56FBAF05331D}"/>
              </a:ext>
            </a:extLst>
          </p:cNvPr>
          <p:cNvSpPr txBox="1"/>
          <p:nvPr/>
        </p:nvSpPr>
        <p:spPr>
          <a:xfrm>
            <a:off x="3048000" y="29721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7" name="Imagem 6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5F9D52D9-D04E-2C51-C295-76A9C4886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24"/>
          <a:stretch>
            <a:fillRect/>
          </a:stretch>
        </p:blipFill>
        <p:spPr>
          <a:xfrm>
            <a:off x="0" y="0"/>
            <a:ext cx="3886200" cy="68580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7B06129-9D2A-D30C-2641-C614532B98F1}"/>
              </a:ext>
            </a:extLst>
          </p:cNvPr>
          <p:cNvSpPr txBox="1"/>
          <p:nvPr/>
        </p:nvSpPr>
        <p:spPr>
          <a:xfrm>
            <a:off x="-772886" y="1466414"/>
            <a:ext cx="54319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F0502020204030204" pitchFamily="34" charset="0"/>
              </a:rPr>
              <a:t>INFRAESTRUTURA E SEGURANÇA HÍDRICA</a:t>
            </a:r>
          </a:p>
        </p:txBody>
      </p:sp>
      <p:pic>
        <p:nvPicPr>
          <p:cNvPr id="26" name="Imagem 25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C61D2915-E1BE-E13C-CA55-13A2A97CF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7" y="2176996"/>
            <a:ext cx="2173006" cy="2173006"/>
          </a:xfrm>
          <a:prstGeom prst="rect">
            <a:avLst/>
          </a:prstGeom>
        </p:spPr>
      </p:pic>
      <p:pic>
        <p:nvPicPr>
          <p:cNvPr id="21" name="Imagem 20" descr="Mapa&#10;&#10;O conteúdo gerado por IA pode estar incorreto.">
            <a:extLst>
              <a:ext uri="{FF2B5EF4-FFF2-40B4-BE49-F238E27FC236}">
                <a16:creationId xmlns:a16="http://schemas.microsoft.com/office/drawing/2014/main" id="{A8F1EB9F-AB35-0028-521C-EF79BB4CA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972" y="86293"/>
            <a:ext cx="5312228" cy="6640286"/>
          </a:xfrm>
          <a:prstGeom prst="rect">
            <a:avLst/>
          </a:prstGeom>
          <a:ln w="34925"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383093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7AF62-9655-19D2-618E-B7C3D0BFF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1207AAB-5EB4-7FB7-A0C6-ECB3E168708A}"/>
              </a:ext>
            </a:extLst>
          </p:cNvPr>
          <p:cNvSpPr txBox="1"/>
          <p:nvPr/>
        </p:nvSpPr>
        <p:spPr>
          <a:xfrm>
            <a:off x="3048000" y="29721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7" name="Imagem 6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232DBC51-FA30-CB02-F856-EB4FEE047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24"/>
          <a:stretch>
            <a:fillRect/>
          </a:stretch>
        </p:blipFill>
        <p:spPr>
          <a:xfrm>
            <a:off x="0" y="0"/>
            <a:ext cx="3886200" cy="68580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CFB8D86-FE65-0D4A-7F57-73F30E49F1C0}"/>
              </a:ext>
            </a:extLst>
          </p:cNvPr>
          <p:cNvSpPr txBox="1"/>
          <p:nvPr/>
        </p:nvSpPr>
        <p:spPr>
          <a:xfrm>
            <a:off x="-772886" y="1466414"/>
            <a:ext cx="54319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F0502020204030204" pitchFamily="34" charset="0"/>
              </a:rPr>
              <a:t>INFRAESTRUTURA E SEGURANÇA HÍDRICA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8D061D5-2061-E799-6B5E-19E2DE305178}"/>
              </a:ext>
            </a:extLst>
          </p:cNvPr>
          <p:cNvSpPr txBox="1"/>
          <p:nvPr/>
        </p:nvSpPr>
        <p:spPr>
          <a:xfrm>
            <a:off x="4090307" y="157903"/>
            <a:ext cx="5431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highlight>
                  <a:srgbClr val="C0C0C0"/>
                </a:highlight>
              </a:rPr>
              <a:t>ETA BARNABÉ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4B92A70-264D-B7ED-EF32-E4E8964A88B5}"/>
              </a:ext>
            </a:extLst>
          </p:cNvPr>
          <p:cNvSpPr txBox="1"/>
          <p:nvPr/>
        </p:nvSpPr>
        <p:spPr>
          <a:xfrm>
            <a:off x="4090306" y="1152474"/>
            <a:ext cx="45715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dirty="0">
                <a:solidFill>
                  <a:schemeClr val="bg1"/>
                </a:solidFill>
                <a:highlight>
                  <a:srgbClr val="0000FF"/>
                </a:highlight>
                <a:latin typeface="Arial" panose="020B0604020202020204" pitchFamily="34" charset="0"/>
              </a:rPr>
              <a:t>Vencemos entraves administrativos em relação ao financiamento da obra, que não vinha recebendo atenção da Prefeitura nem do SAAE até dezembro de 2024.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2000" u="sng" dirty="0">
              <a:latin typeface="Arial" panose="020B0604020202020204" pitchFamily="34" charset="0"/>
            </a:endParaRPr>
          </a:p>
        </p:txBody>
      </p:sp>
      <p:pic>
        <p:nvPicPr>
          <p:cNvPr id="21" name="Imagem 20" descr="Mapa&#10;&#10;O conteúdo gerado por IA pode estar incorreto.">
            <a:extLst>
              <a:ext uri="{FF2B5EF4-FFF2-40B4-BE49-F238E27FC236}">
                <a16:creationId xmlns:a16="http://schemas.microsoft.com/office/drawing/2014/main" id="{5264F710-AA5B-E4EF-4A91-35E1D83B3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146325"/>
            <a:ext cx="2493739" cy="3117174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6" name="Imagem 25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02957570-0B9E-57F0-AD47-DDEEEDB0CF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7" y="2176996"/>
            <a:ext cx="2173006" cy="217300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941CA2B-1B9E-B6B1-D6B4-6E9AB1A181F3}"/>
              </a:ext>
            </a:extLst>
          </p:cNvPr>
          <p:cNvSpPr txBox="1"/>
          <p:nvPr/>
        </p:nvSpPr>
        <p:spPr>
          <a:xfrm>
            <a:off x="4090306" y="3865681"/>
            <a:ext cx="45715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u="sng" dirty="0">
                <a:latin typeface="Arial" panose="020B0604020202020204" pitchFamily="34" charset="0"/>
              </a:rPr>
              <a:t>MOMENTO ATUAL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dirty="0">
                <a:latin typeface="Arial" panose="020B0604020202020204" pitchFamily="34" charset="0"/>
              </a:rPr>
              <a:t>Terraplanagem e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dirty="0">
                <a:latin typeface="Arial" panose="020B0604020202020204" pitchFamily="34" charset="0"/>
              </a:rPr>
              <a:t>início das fundações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dirty="0"/>
              <a:t>concluídos</a:t>
            </a:r>
            <a:r>
              <a:rPr lang="pt-BR" altLang="pt-BR" sz="2000" dirty="0">
                <a:latin typeface="Arial" panose="020B0604020202020204" pitchFamily="34" charset="0"/>
              </a:rPr>
              <a:t> na área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dirty="0">
                <a:latin typeface="Arial" panose="020B0604020202020204" pitchFamily="34" charset="0"/>
              </a:rPr>
              <a:t>de 25 mil m².</a:t>
            </a:r>
          </a:p>
        </p:txBody>
      </p:sp>
      <p:pic>
        <p:nvPicPr>
          <p:cNvPr id="6" name="Imagem 5" descr="Campo de terra&#10;&#10;O conteúdo gerado por IA pode estar incorreto.">
            <a:extLst>
              <a:ext uri="{FF2B5EF4-FFF2-40B4-BE49-F238E27FC236}">
                <a16:creationId xmlns:a16="http://schemas.microsoft.com/office/drawing/2014/main" id="{8B661145-F5BA-028E-B9A4-6D64E45890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0" t="2462" r="5606"/>
          <a:stretch>
            <a:fillRect/>
          </a:stretch>
        </p:blipFill>
        <p:spPr>
          <a:xfrm>
            <a:off x="8153401" y="3341523"/>
            <a:ext cx="3880638" cy="3466219"/>
          </a:xfrm>
          <a:prstGeom prst="rect">
            <a:avLst/>
          </a:prstGeom>
        </p:spPr>
      </p:pic>
      <p:pic>
        <p:nvPicPr>
          <p:cNvPr id="11" name="Imagem 10" descr="Pista de terra&#10;&#10;O conteúdo gerado por IA pode estar incorreto.">
            <a:extLst>
              <a:ext uri="{FF2B5EF4-FFF2-40B4-BE49-F238E27FC236}">
                <a16:creationId xmlns:a16="http://schemas.microsoft.com/office/drawing/2014/main" id="{D5BDFA11-E206-097D-5221-293829C63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" t="33863" r="-597" b="25224"/>
          <a:stretch>
            <a:fillRect/>
          </a:stretch>
        </p:blipFill>
        <p:spPr>
          <a:xfrm>
            <a:off x="6806293" y="3935172"/>
            <a:ext cx="2815945" cy="252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73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56D3F-D878-1CC8-8D2F-E509DF657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DC53DB7B-0D04-76AF-C9C7-D82986ED9078}"/>
              </a:ext>
            </a:extLst>
          </p:cNvPr>
          <p:cNvSpPr txBox="1"/>
          <p:nvPr/>
        </p:nvSpPr>
        <p:spPr>
          <a:xfrm>
            <a:off x="3048000" y="29721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843B136-7236-CD51-88AE-F9B0F2220553}"/>
              </a:ext>
            </a:extLst>
          </p:cNvPr>
          <p:cNvSpPr txBox="1"/>
          <p:nvPr/>
        </p:nvSpPr>
        <p:spPr>
          <a:xfrm>
            <a:off x="4000500" y="148540"/>
            <a:ext cx="5431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highlight>
                  <a:srgbClr val="C0C0C0"/>
                </a:highlight>
              </a:rPr>
              <a:t>BARRAGEM PIRAÍ</a:t>
            </a:r>
            <a:endParaRPr lang="pt-BR" sz="4000" dirty="0">
              <a:highlight>
                <a:srgbClr val="C0C0C0"/>
              </a:highlight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5D26338-FC7D-102B-850D-A3B052E3F7F9}"/>
              </a:ext>
            </a:extLst>
          </p:cNvPr>
          <p:cNvSpPr txBox="1"/>
          <p:nvPr/>
        </p:nvSpPr>
        <p:spPr>
          <a:xfrm>
            <a:off x="4109820" y="2464260"/>
            <a:ext cx="33456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dirty="0"/>
              <a:t>O reinício das obras da Represa do Piraí, que terá capacidade para armazenar 10 bilhões de litros de água, foi assinada no dia 6 de maio, </a:t>
            </a:r>
            <a:r>
              <a:rPr lang="pt-BR" sz="2000" b="1" dirty="0"/>
              <a:t>com participação ativa de Salto nessa conquista.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0E714BF5-6F52-E533-E56A-EE982A913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163" y="985048"/>
            <a:ext cx="4284116" cy="275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Montanha de terra com árvores ao fundo&#10;&#10;O conteúdo gerado por IA pode estar incorreto.">
            <a:extLst>
              <a:ext uri="{FF2B5EF4-FFF2-40B4-BE49-F238E27FC236}">
                <a16:creationId xmlns:a16="http://schemas.microsoft.com/office/drawing/2014/main" id="{46952DDB-D617-4611-058E-E1BE48B06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3" t="2948" r="-1072" b="-2948"/>
          <a:stretch>
            <a:fillRect/>
          </a:stretch>
        </p:blipFill>
        <p:spPr>
          <a:xfrm>
            <a:off x="7488162" y="3861269"/>
            <a:ext cx="4348417" cy="2848191"/>
          </a:xfrm>
          <a:prstGeom prst="rect">
            <a:avLst/>
          </a:prstGeom>
        </p:spPr>
      </p:pic>
      <p:pic>
        <p:nvPicPr>
          <p:cNvPr id="15" name="Imagem 14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57C66F41-2025-36AE-FF5F-671C115171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24"/>
          <a:stretch>
            <a:fillRect/>
          </a:stretch>
        </p:blipFill>
        <p:spPr>
          <a:xfrm>
            <a:off x="0" y="0"/>
            <a:ext cx="3886200" cy="6858000"/>
          </a:xfrm>
          <a:prstGeom prst="rect">
            <a:avLst/>
          </a:prstGeom>
        </p:spPr>
      </p:pic>
      <p:pic>
        <p:nvPicPr>
          <p:cNvPr id="16" name="Imagem 15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514DE508-A42F-BF39-045F-E71502410F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7" y="2220735"/>
            <a:ext cx="2173006" cy="2173006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0067BD2B-CAE9-DFB8-CFE4-3A838E13F97B}"/>
              </a:ext>
            </a:extLst>
          </p:cNvPr>
          <p:cNvSpPr txBox="1"/>
          <p:nvPr/>
        </p:nvSpPr>
        <p:spPr>
          <a:xfrm>
            <a:off x="-772886" y="1510153"/>
            <a:ext cx="54319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F0502020204030204" pitchFamily="34" charset="0"/>
              </a:rPr>
              <a:t>INFRAESTRUTURA E SEGURANÇA HÍDRICA</a:t>
            </a:r>
          </a:p>
        </p:txBody>
      </p:sp>
    </p:spTree>
    <p:extLst>
      <p:ext uri="{BB962C8B-B14F-4D97-AF65-F5344CB8AC3E}">
        <p14:creationId xmlns:p14="http://schemas.microsoft.com/office/powerpoint/2010/main" val="342137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0498B-0EF7-D68E-C366-6DC4CFE16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aptação do PIrai em Salto">
            <a:extLst>
              <a:ext uri="{FF2B5EF4-FFF2-40B4-BE49-F238E27FC236}">
                <a16:creationId xmlns:a16="http://schemas.microsoft.com/office/drawing/2014/main" id="{816DE8D1-B759-1BD4-0274-1DEDDC4E24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61"/>
          <a:stretch>
            <a:fillRect/>
          </a:stretch>
        </p:blipFill>
        <p:spPr bwMode="auto">
          <a:xfrm>
            <a:off x="5260984" y="2806953"/>
            <a:ext cx="5991067" cy="3587404"/>
          </a:xfrm>
          <a:prstGeom prst="rect">
            <a:avLst/>
          </a:prstGeom>
          <a:noFill/>
          <a:ln w="63500">
            <a:solidFill>
              <a:schemeClr val="accent4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B1B6D82-980D-E8F3-EF3B-2BDD180818C5}"/>
              </a:ext>
            </a:extLst>
          </p:cNvPr>
          <p:cNvSpPr txBox="1"/>
          <p:nvPr/>
        </p:nvSpPr>
        <p:spPr>
          <a:xfrm>
            <a:off x="3048000" y="29721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D5D2108-9902-4D82-66D9-6A6D65A682C1}"/>
              </a:ext>
            </a:extLst>
          </p:cNvPr>
          <p:cNvSpPr txBox="1"/>
          <p:nvPr/>
        </p:nvSpPr>
        <p:spPr>
          <a:xfrm>
            <a:off x="4054038" y="260888"/>
            <a:ext cx="6594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highlight>
                  <a:srgbClr val="C0C0C0"/>
                </a:highlight>
              </a:rPr>
              <a:t>CAPTAÇÃO ÁGUA PIRAÍ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02EF8995-2AF3-473D-243E-99C82F9C7698}"/>
              </a:ext>
            </a:extLst>
          </p:cNvPr>
          <p:cNvSpPr txBox="1"/>
          <p:nvPr/>
        </p:nvSpPr>
        <p:spPr>
          <a:xfrm>
            <a:off x="4148248" y="1045080"/>
            <a:ext cx="77057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dirty="0"/>
              <a:t>Com zelo, dedicação e conhecimentos técnicos, conseguimos conquistar um </a:t>
            </a:r>
            <a:r>
              <a:rPr lang="pt-BR" sz="2000" b="1" dirty="0"/>
              <a:t>ganho de dezenas de litros de água por segundo na captação do Rio Piraí neste primeiro semestre de 2025</a:t>
            </a:r>
            <a:r>
              <a:rPr lang="pt-BR" sz="2000" dirty="0"/>
              <a:t>, que já estão sendo aduzidos até a ETA Bela Vista para tratamento e distribuição aos reservatórios.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2000" dirty="0">
              <a:latin typeface="Arial" panose="020B0604020202020204" pitchFamily="34" charset="0"/>
            </a:endParaRPr>
          </a:p>
        </p:txBody>
      </p:sp>
      <p:pic>
        <p:nvPicPr>
          <p:cNvPr id="15" name="Imagem 14" descr="Texto, Mapa&#10;&#10;O conteúdo gerado por IA pode estar incorreto.">
            <a:extLst>
              <a:ext uri="{FF2B5EF4-FFF2-40B4-BE49-F238E27FC236}">
                <a16:creationId xmlns:a16="http://schemas.microsoft.com/office/drawing/2014/main" id="{705FEB54-4F61-D6FB-2C8A-51F6A8936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453" y="1672748"/>
            <a:ext cx="4354800" cy="5684708"/>
          </a:xfrm>
          <a:prstGeom prst="rect">
            <a:avLst/>
          </a:prstGeom>
        </p:spPr>
      </p:pic>
      <p:pic>
        <p:nvPicPr>
          <p:cNvPr id="19" name="Imagem 18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FD36AD60-4555-971E-28E2-FACCB34A5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7" y="2176996"/>
            <a:ext cx="2173006" cy="2173006"/>
          </a:xfrm>
          <a:prstGeom prst="rect">
            <a:avLst/>
          </a:prstGeom>
        </p:spPr>
      </p:pic>
      <p:pic>
        <p:nvPicPr>
          <p:cNvPr id="20" name="Imagem 19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DED04244-D092-2121-0CBA-4C73E7983F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24"/>
          <a:stretch>
            <a:fillRect/>
          </a:stretch>
        </p:blipFill>
        <p:spPr>
          <a:xfrm>
            <a:off x="0" y="0"/>
            <a:ext cx="3886200" cy="6858000"/>
          </a:xfrm>
          <a:prstGeom prst="rect">
            <a:avLst/>
          </a:prstGeom>
        </p:spPr>
      </p:pic>
      <p:pic>
        <p:nvPicPr>
          <p:cNvPr id="22" name="Imagem 21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0C2F0F0D-9849-A2F2-9476-7F1BFD5B1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7" y="2220735"/>
            <a:ext cx="2173006" cy="2173006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334D2543-E367-F46E-5336-2DEDF8D91920}"/>
              </a:ext>
            </a:extLst>
          </p:cNvPr>
          <p:cNvSpPr txBox="1"/>
          <p:nvPr/>
        </p:nvSpPr>
        <p:spPr>
          <a:xfrm>
            <a:off x="-772886" y="1510153"/>
            <a:ext cx="54319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F0502020204030204" pitchFamily="34" charset="0"/>
              </a:rPr>
              <a:t>INFRAESTRUTURA E SEGURANÇA HÍDRICA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07DC601-2349-A543-07B0-21D82BE6F21B}"/>
              </a:ext>
            </a:extLst>
          </p:cNvPr>
          <p:cNvSpPr/>
          <p:nvPr/>
        </p:nvSpPr>
        <p:spPr>
          <a:xfrm>
            <a:off x="6966857" y="3383530"/>
            <a:ext cx="1066800" cy="369332"/>
          </a:xfrm>
          <a:prstGeom prst="rect">
            <a:avLst/>
          </a:prstGeom>
          <a:solidFill>
            <a:schemeClr val="accent4">
              <a:lumMod val="60000"/>
              <a:lumOff val="40000"/>
              <a:alpha val="0"/>
            </a:schemeClr>
          </a:solidFill>
          <a:ln w="444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0261551-23A8-A627-2073-8B7FC3E29C14}"/>
              </a:ext>
            </a:extLst>
          </p:cNvPr>
          <p:cNvSpPr/>
          <p:nvPr/>
        </p:nvSpPr>
        <p:spPr>
          <a:xfrm>
            <a:off x="6966857" y="5062196"/>
            <a:ext cx="1066800" cy="369332"/>
          </a:xfrm>
          <a:prstGeom prst="rect">
            <a:avLst/>
          </a:prstGeom>
          <a:solidFill>
            <a:schemeClr val="accent4">
              <a:lumMod val="60000"/>
              <a:lumOff val="40000"/>
              <a:alpha val="0"/>
            </a:schemeClr>
          </a:solidFill>
          <a:ln w="444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8773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12BC9-4D8C-1059-12DC-B68A88B4B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69B6D417-5687-7FF7-E743-A4A322D0C2B8}"/>
              </a:ext>
            </a:extLst>
          </p:cNvPr>
          <p:cNvSpPr txBox="1"/>
          <p:nvPr/>
        </p:nvSpPr>
        <p:spPr>
          <a:xfrm>
            <a:off x="3048000" y="29721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7A85AF3-8DCC-55CD-33FD-CD87DDD3D89F}"/>
              </a:ext>
            </a:extLst>
          </p:cNvPr>
          <p:cNvSpPr txBox="1"/>
          <p:nvPr/>
        </p:nvSpPr>
        <p:spPr>
          <a:xfrm>
            <a:off x="4045404" y="264661"/>
            <a:ext cx="65940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highlight>
                  <a:srgbClr val="C0C0C0"/>
                </a:highlight>
              </a:rPr>
              <a:t>DESASSOREAMENTO </a:t>
            </a:r>
          </a:p>
          <a:p>
            <a:r>
              <a:rPr lang="pt-BR" sz="4000" b="1" dirty="0">
                <a:highlight>
                  <a:srgbClr val="C0C0C0"/>
                </a:highlight>
              </a:rPr>
              <a:t>PIRAÍ E BURU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9FBB937-1642-EBBA-BA63-910AE69DBCB1}"/>
              </a:ext>
            </a:extLst>
          </p:cNvPr>
          <p:cNvSpPr txBox="1"/>
          <p:nvPr/>
        </p:nvSpPr>
        <p:spPr>
          <a:xfrm>
            <a:off x="4079248" y="2136338"/>
            <a:ext cx="356846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sz="2000" dirty="0">
                <a:latin typeface="Aptos" panose="020B0004020202020204" pitchFamily="34" charset="0"/>
              </a:rPr>
              <a:t> </a:t>
            </a:r>
            <a:r>
              <a:rPr lang="pt-BR" altLang="pt-BR" sz="2000" b="1" dirty="0">
                <a:latin typeface="Aptos" panose="020B0004020202020204" pitchFamily="34" charset="0"/>
              </a:rPr>
              <a:t>Limpeza e aprofundamento da calha </a:t>
            </a:r>
            <a:r>
              <a:rPr lang="pt-BR" altLang="pt-BR" sz="2000" dirty="0">
                <a:latin typeface="Aptos" panose="020B0004020202020204" pitchFamily="34" charset="0"/>
              </a:rPr>
              <a:t>em áreas de captação.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2000" dirty="0">
              <a:latin typeface="Aptos" panose="020B00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sz="2000" dirty="0">
                <a:latin typeface="Aptos" panose="020B0004020202020204" pitchFamily="34" charset="0"/>
              </a:rPr>
              <a:t>Aproximadamente </a:t>
            </a:r>
            <a:r>
              <a:rPr lang="pt-BR" sz="2000" b="1" dirty="0">
                <a:latin typeface="Aptos" panose="020B0004020202020204" pitchFamily="34" charset="0"/>
              </a:rPr>
              <a:t>800 metros de margens estão sendo limpos e desobstruídos.</a:t>
            </a:r>
            <a:endParaRPr lang="pt-BR" altLang="pt-BR" sz="2000" dirty="0">
              <a:latin typeface="Aptos" panose="020B00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pt-BR" altLang="pt-BR" sz="2000" dirty="0">
              <a:latin typeface="Aptos" panose="020B00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sz="2000" b="1" dirty="0">
                <a:latin typeface="Aptos" panose="020B0004020202020204" pitchFamily="34" charset="0"/>
              </a:rPr>
              <a:t>Reforço com nova bomba de sucção de alta potência </a:t>
            </a:r>
            <a:r>
              <a:rPr lang="pt-BR" altLang="pt-BR" sz="2000" dirty="0">
                <a:latin typeface="Aptos" panose="020B0004020202020204" pitchFamily="34" charset="0"/>
              </a:rPr>
              <a:t>no </a:t>
            </a:r>
            <a:r>
              <a:rPr lang="pt-BR" altLang="pt-BR" sz="2000" dirty="0" err="1">
                <a:latin typeface="Aptos" panose="020B0004020202020204" pitchFamily="34" charset="0"/>
              </a:rPr>
              <a:t>Buru</a:t>
            </a:r>
            <a:r>
              <a:rPr lang="pt-BR" altLang="pt-BR" sz="2000" dirty="0">
                <a:latin typeface="Aptos" panose="020B0004020202020204" pitchFamily="34" charset="0"/>
              </a:rPr>
              <a:t>.</a:t>
            </a:r>
          </a:p>
          <a:p>
            <a:endParaRPr lang="pt-BR" sz="2000" dirty="0"/>
          </a:p>
        </p:txBody>
      </p:sp>
      <p:pic>
        <p:nvPicPr>
          <p:cNvPr id="6" name="Imagem 5" descr="Pessoas dentro de barco na água&#10;&#10;O conteúdo gerado por IA pode estar incorreto.">
            <a:extLst>
              <a:ext uri="{FF2B5EF4-FFF2-40B4-BE49-F238E27FC236}">
                <a16:creationId xmlns:a16="http://schemas.microsoft.com/office/drawing/2014/main" id="{71505D0A-909B-1E54-22FD-464426B09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592" y="1190736"/>
            <a:ext cx="3725251" cy="2481406"/>
          </a:xfrm>
          <a:prstGeom prst="rect">
            <a:avLst/>
          </a:prstGeom>
        </p:spPr>
      </p:pic>
      <p:pic>
        <p:nvPicPr>
          <p:cNvPr id="11" name="Imagem 10" descr="Barco com pessoas dentro&#10;&#10;O conteúdo gerado por IA pode estar incorreto.">
            <a:extLst>
              <a:ext uri="{FF2B5EF4-FFF2-40B4-BE49-F238E27FC236}">
                <a16:creationId xmlns:a16="http://schemas.microsoft.com/office/drawing/2014/main" id="{8C30AA21-DB24-B18B-8618-DB3FF06C7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"/>
          <a:stretch>
            <a:fillRect/>
          </a:stretch>
        </p:blipFill>
        <p:spPr>
          <a:xfrm>
            <a:off x="8029520" y="3425159"/>
            <a:ext cx="3725251" cy="2600910"/>
          </a:xfrm>
          <a:prstGeom prst="rect">
            <a:avLst/>
          </a:prstGeom>
        </p:spPr>
      </p:pic>
      <p:pic>
        <p:nvPicPr>
          <p:cNvPr id="2" name="Imagem 1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7C50C0C3-B32E-1154-F861-804ACDDB9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24"/>
          <a:stretch>
            <a:fillRect/>
          </a:stretch>
        </p:blipFill>
        <p:spPr>
          <a:xfrm>
            <a:off x="0" y="0"/>
            <a:ext cx="3886200" cy="6858000"/>
          </a:xfrm>
          <a:prstGeom prst="rect">
            <a:avLst/>
          </a:prstGeom>
        </p:spPr>
      </p:pic>
      <p:pic>
        <p:nvPicPr>
          <p:cNvPr id="3" name="Imagem 2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A5A720D6-5588-C8AB-A664-BBD4EA9F46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7" y="2220735"/>
            <a:ext cx="2173006" cy="217300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F72EA86-308A-1A92-4A10-C734C103E0E5}"/>
              </a:ext>
            </a:extLst>
          </p:cNvPr>
          <p:cNvSpPr txBox="1"/>
          <p:nvPr/>
        </p:nvSpPr>
        <p:spPr>
          <a:xfrm>
            <a:off x="-772886" y="1510153"/>
            <a:ext cx="54319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F0502020204030204" pitchFamily="34" charset="0"/>
              </a:rPr>
              <a:t>INFRAESTRUTURA E SEGURANÇA HÍDRICA</a:t>
            </a:r>
          </a:p>
        </p:txBody>
      </p:sp>
    </p:spTree>
    <p:extLst>
      <p:ext uri="{BB962C8B-B14F-4D97-AF65-F5344CB8AC3E}">
        <p14:creationId xmlns:p14="http://schemas.microsoft.com/office/powerpoint/2010/main" val="3396990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0B1EA-4899-4999-6703-0A1D4B759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0A67E88-D571-6A24-69A9-8CB5C6800256}"/>
              </a:ext>
            </a:extLst>
          </p:cNvPr>
          <p:cNvSpPr txBox="1"/>
          <p:nvPr/>
        </p:nvSpPr>
        <p:spPr>
          <a:xfrm>
            <a:off x="3048000" y="29721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0930ECE-F594-16E6-105C-2CCA5ACC3D72}"/>
              </a:ext>
            </a:extLst>
          </p:cNvPr>
          <p:cNvSpPr txBox="1"/>
          <p:nvPr/>
        </p:nvSpPr>
        <p:spPr>
          <a:xfrm>
            <a:off x="4045404" y="264661"/>
            <a:ext cx="8146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highlight>
                  <a:srgbClr val="C0C0C0"/>
                </a:highlight>
              </a:rPr>
              <a:t>SUBSTITUIÇÃO HIDRÔMETROS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8ECEB89-F917-771C-25C7-808E63683312}"/>
              </a:ext>
            </a:extLst>
          </p:cNvPr>
          <p:cNvSpPr txBox="1"/>
          <p:nvPr/>
        </p:nvSpPr>
        <p:spPr>
          <a:xfrm>
            <a:off x="3495048" y="1325486"/>
            <a:ext cx="8569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dirty="0"/>
              <a:t>Investimento em equipes e estrutura</a:t>
            </a:r>
            <a:r>
              <a:rPr lang="pt-BR" altLang="pt-BR" sz="2000" dirty="0"/>
              <a:t> para cumprimento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dirty="0"/>
              <a:t>da meta de substituição de </a:t>
            </a:r>
            <a:r>
              <a:rPr lang="pt-BR" altLang="pt-BR" sz="2000" b="1" dirty="0"/>
              <a:t>10 mil equipamentos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dirty="0"/>
              <a:t>gratuitamente para a população de Salto</a:t>
            </a:r>
          </a:p>
          <a:p>
            <a:pPr algn="ctr"/>
            <a:endParaRPr lang="pt-BR" sz="2000" dirty="0"/>
          </a:p>
        </p:txBody>
      </p:sp>
      <p:pic>
        <p:nvPicPr>
          <p:cNvPr id="2" name="Imagem 1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82EC649E-B263-4FF8-3936-196E1D553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24"/>
          <a:stretch>
            <a:fillRect/>
          </a:stretch>
        </p:blipFill>
        <p:spPr>
          <a:xfrm>
            <a:off x="0" y="0"/>
            <a:ext cx="3886200" cy="6858000"/>
          </a:xfrm>
          <a:prstGeom prst="rect">
            <a:avLst/>
          </a:prstGeom>
        </p:spPr>
      </p:pic>
      <p:pic>
        <p:nvPicPr>
          <p:cNvPr id="3" name="Imagem 2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631DC8D9-7358-4E66-2811-6F46C527F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7" y="2220735"/>
            <a:ext cx="2173006" cy="217300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A337187-7165-1FEE-F2C7-C2C33D0BF0E1}"/>
              </a:ext>
            </a:extLst>
          </p:cNvPr>
          <p:cNvSpPr txBox="1"/>
          <p:nvPr/>
        </p:nvSpPr>
        <p:spPr>
          <a:xfrm>
            <a:off x="-772886" y="1510153"/>
            <a:ext cx="54319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F0502020204030204" pitchFamily="34" charset="0"/>
              </a:rPr>
              <a:t>INFRAESTRUTURA E SEGURANÇA HÍDRICA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C742B42-B36A-41D3-7712-D73B8CB5B1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9" r="53480"/>
          <a:stretch>
            <a:fillRect/>
          </a:stretch>
        </p:blipFill>
        <p:spPr bwMode="auto">
          <a:xfrm>
            <a:off x="5067277" y="2447489"/>
            <a:ext cx="2877993" cy="3905327"/>
          </a:xfrm>
          <a:prstGeom prst="rect">
            <a:avLst/>
          </a:prstGeom>
          <a:noFill/>
          <a:effectLst>
            <a:innerShdw blurRad="571500" dist="127000">
              <a:prstClr val="black">
                <a:alpha val="93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2B8F0750-17EA-F9FC-7925-DB8E6B5E1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8" r="23366"/>
          <a:stretch>
            <a:fillRect/>
          </a:stretch>
        </p:blipFill>
        <p:spPr bwMode="auto">
          <a:xfrm>
            <a:off x="6920890" y="2447489"/>
            <a:ext cx="3886200" cy="3905327"/>
          </a:xfrm>
          <a:prstGeom prst="rect">
            <a:avLst/>
          </a:prstGeom>
          <a:noFill/>
          <a:effectLst>
            <a:innerShdw blurRad="444500" dist="50800" dir="2700000">
              <a:prstClr val="black">
                <a:alpha val="79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649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C16C7-6D12-EEF5-7E25-995E57058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AB96AA4-7D0A-849B-02F1-A480B520E5BB}"/>
              </a:ext>
            </a:extLst>
          </p:cNvPr>
          <p:cNvSpPr txBox="1"/>
          <p:nvPr/>
        </p:nvSpPr>
        <p:spPr>
          <a:xfrm>
            <a:off x="3048000" y="29721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703018E-6C6C-3867-224E-DF03DEEC9939}"/>
              </a:ext>
            </a:extLst>
          </p:cNvPr>
          <p:cNvSpPr txBox="1"/>
          <p:nvPr/>
        </p:nvSpPr>
        <p:spPr>
          <a:xfrm>
            <a:off x="-413657" y="1251412"/>
            <a:ext cx="5431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Aptos Black" panose="020F0502020204030204" pitchFamily="34" charset="0"/>
              </a:rPr>
              <a:t>INFRAESTRUTURA E SEGURANÇA HÍDRICA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F898A80-94BB-91ED-05FC-431F738DBA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33"/>
          <a:stretch>
            <a:fillRect/>
          </a:stretch>
        </p:blipFill>
        <p:spPr bwMode="auto">
          <a:xfrm>
            <a:off x="9144000" y="1790021"/>
            <a:ext cx="2779531" cy="231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Forma, Retângulo&#10;&#10;O conteúdo gerado por IA pode estar incorreto.">
            <a:extLst>
              <a:ext uri="{FF2B5EF4-FFF2-40B4-BE49-F238E27FC236}">
                <a16:creationId xmlns:a16="http://schemas.microsoft.com/office/drawing/2014/main" id="{09806B88-4D20-1F3A-2895-0072EB310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26"/>
          <a:stretch>
            <a:fillRect/>
          </a:stretch>
        </p:blipFill>
        <p:spPr>
          <a:xfrm>
            <a:off x="1" y="0"/>
            <a:ext cx="3886200" cy="6858000"/>
          </a:xfrm>
          <a:prstGeom prst="rect">
            <a:avLst/>
          </a:prstGeom>
        </p:spPr>
      </p:pic>
      <p:pic>
        <p:nvPicPr>
          <p:cNvPr id="8" name="Imagem 7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4EEFAFF3-7485-72F9-1B54-F120DDA5D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7" y="2220735"/>
            <a:ext cx="2173006" cy="2173006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79DC9A84-BA80-C07D-0169-B13DED765B52}"/>
              </a:ext>
            </a:extLst>
          </p:cNvPr>
          <p:cNvSpPr txBox="1"/>
          <p:nvPr/>
        </p:nvSpPr>
        <p:spPr>
          <a:xfrm>
            <a:off x="-772886" y="1510153"/>
            <a:ext cx="54319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</a:rPr>
              <a:t>INICIATIVA E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</a:rPr>
              <a:t>RESPOSTAS À CIDADE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Black" panose="020B000402020202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113D7AF-1AE0-81D5-4962-7F74FE679CA7}"/>
              </a:ext>
            </a:extLst>
          </p:cNvPr>
          <p:cNvSpPr txBox="1"/>
          <p:nvPr/>
        </p:nvSpPr>
        <p:spPr>
          <a:xfrm>
            <a:off x="4045404" y="351255"/>
            <a:ext cx="81465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highlight>
                  <a:srgbClr val="C0C0C0"/>
                </a:highlight>
              </a:rPr>
              <a:t>MONITORAMENTO </a:t>
            </a:r>
          </a:p>
          <a:p>
            <a:r>
              <a:rPr lang="pt-BR" sz="4000" b="1" dirty="0">
                <a:highlight>
                  <a:srgbClr val="C0C0C0"/>
                </a:highlight>
              </a:rPr>
              <a:t>E COMBATE A VAZAMENTOS</a:t>
            </a:r>
            <a:endParaRPr lang="pt-BR" sz="4000" b="1" dirty="0">
              <a:highlight>
                <a:srgbClr val="C0C0C0"/>
              </a:highlight>
              <a:latin typeface="Aptos Black" panose="020F050202020403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B9D3B0F-5EBD-73AF-4796-6A943F08B508}"/>
              </a:ext>
            </a:extLst>
          </p:cNvPr>
          <p:cNvSpPr txBox="1"/>
          <p:nvPr/>
        </p:nvSpPr>
        <p:spPr>
          <a:xfrm>
            <a:off x="4073433" y="1790021"/>
            <a:ext cx="5680942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dirty="0"/>
              <a:t>As varreduras com geofone e tecnologias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dirty="0"/>
              <a:t>de identificação de vazamentos se tornaram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dirty="0"/>
              <a:t>uma constante em nosso trabalho de recuperação do cuidado com a rede de distribuição da cidade. </a:t>
            </a:r>
            <a:r>
              <a:rPr lang="pt-BR" sz="2000" dirty="0"/>
              <a:t>Identificamos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dirty="0"/>
              <a:t>problemas relacionados à baixa pressão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dirty="0"/>
              <a:t>e vazamentos, em ações por diferentes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dirty="0"/>
              <a:t>bairros: Nair Maria, Panorama, Jd. das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dirty="0"/>
              <a:t>Nações, Bela Vista, </a:t>
            </a:r>
            <a:r>
              <a:rPr lang="pt-BR" sz="2000" dirty="0" err="1"/>
              <a:t>Celani</a:t>
            </a:r>
            <a:r>
              <a:rPr lang="pt-BR" sz="2000" dirty="0"/>
              <a:t> entre outros.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b="1" u="sng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b="1" u="sng" dirty="0"/>
              <a:t>NAIR MARIA E PANORAMA</a:t>
            </a:r>
            <a:br>
              <a:rPr lang="pt-BR" dirty="0"/>
            </a:br>
            <a:r>
              <a:rPr lang="pt-BR" sz="2000" dirty="0"/>
              <a:t>Além destas ações, para reestabelecimento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dirty="0"/>
              <a:t>de pressão no Reservatório Panorama, contratamos empresa especializada em monitoramento e redução de perdas de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dirty="0"/>
              <a:t>Água, que realizou um extenso trabalho.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2A86EBFB-DE81-4CE2-4366-8A0F7B7D5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9" r="7808"/>
          <a:stretch>
            <a:fillRect/>
          </a:stretch>
        </p:blipFill>
        <p:spPr bwMode="auto">
          <a:xfrm>
            <a:off x="9144000" y="4217427"/>
            <a:ext cx="2779531" cy="233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4712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748</Words>
  <Application>Microsoft Office PowerPoint</Application>
  <PresentationFormat>Widescreen</PresentationFormat>
  <Paragraphs>131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6" baseType="lpstr">
      <vt:lpstr>Aptos</vt:lpstr>
      <vt:lpstr>Aptos Black</vt:lpstr>
      <vt:lpstr>Aptos Display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Eduardo Brandão</dc:creator>
  <cp:lastModifiedBy>User</cp:lastModifiedBy>
  <cp:revision>5</cp:revision>
  <dcterms:created xsi:type="dcterms:W3CDTF">2025-06-25T13:17:40Z</dcterms:created>
  <dcterms:modified xsi:type="dcterms:W3CDTF">2025-06-29T21:43:11Z</dcterms:modified>
</cp:coreProperties>
</file>