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1" r:id="rId4"/>
    <p:sldId id="272" r:id="rId5"/>
    <p:sldId id="273" r:id="rId6"/>
    <p:sldId id="257" r:id="rId7"/>
    <p:sldId id="258" r:id="rId8"/>
    <p:sldId id="276" r:id="rId9"/>
    <p:sldId id="259" r:id="rId10"/>
    <p:sldId id="261" r:id="rId11"/>
    <p:sldId id="262" r:id="rId12"/>
    <p:sldId id="269" r:id="rId13"/>
    <p:sldId id="270" r:id="rId14"/>
    <p:sldId id="263" r:id="rId15"/>
    <p:sldId id="264" r:id="rId16"/>
    <p:sldId id="265" r:id="rId17"/>
  </p:sldIdLst>
  <p:sldSz cx="12192000" cy="6858000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4660"/>
  </p:normalViewPr>
  <p:slideViewPr>
    <p:cSldViewPr snapToGrid="0">
      <p:cViewPr varScale="1">
        <p:scale>
          <a:sx n="68" d="100"/>
          <a:sy n="68" d="100"/>
        </p:scale>
        <p:origin x="8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56A7AF-4449-ABC1-1D79-BA3274BBB7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8E500EB-1643-5B7B-2B33-33BDCA0188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5836E16-768F-81A4-90BC-C2C416DE3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48DEC-1B0E-4C71-9816-4DF4A5DC9FF1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930503-7E21-40E0-071C-3D09765D5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EA599C-110E-A879-26E0-6463C2B26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2AF8-BB5A-4908-A399-62FC14A723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145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712458-D5BC-0B72-D105-4DF6DC0DB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8FBD134-F449-0EA5-F724-CF06E201AD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E41BDE-EF67-F857-D537-7FC35BBD4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48DEC-1B0E-4C71-9816-4DF4A5DC9FF1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E57BDFF-553E-608C-2380-649D2A72F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5FC89E1-A772-45E2-EA68-7E0F76C5D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2AF8-BB5A-4908-A399-62FC14A723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5479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770F1B7-E62C-B488-E85B-9032638EA6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EA5D063-06F3-4F48-F708-B3786F76C5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816FDED-9A29-F5F1-5AF3-55A616641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48DEC-1B0E-4C71-9816-4DF4A5DC9FF1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640C469-04C8-7926-F0EC-D6687713F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94EF401-49CB-FA10-2602-37000034B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2AF8-BB5A-4908-A399-62FC14A723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02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BC32EA-8556-781E-083D-9F9A6D02B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46B2C7-E923-6D3A-FD74-ADD37B512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083D2D-806E-60DC-C903-1869FD9D2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48DEC-1B0E-4C71-9816-4DF4A5DC9FF1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768375D-2899-3C74-C916-D0DCF128F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007276-4018-4487-23CA-A94E579C0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2AF8-BB5A-4908-A399-62FC14A723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1055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668FE2-5CF4-415A-764F-43DDCF63C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82BD3E4-2B87-4B2A-A5F6-ED51F5F68D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312B7FF-82F4-9934-2602-A279E2A63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48DEC-1B0E-4C71-9816-4DF4A5DC9FF1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0C5E610-6781-6B98-7F8A-01B9DB5BE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4BF435F-6C03-4CA3-6E23-1F0A491F6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2AF8-BB5A-4908-A399-62FC14A723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9877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4B12AF-1C65-3160-3522-FCA3F6915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F556B63-E1C3-8F30-B0C5-FE6041E6C9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F23AAE3-0B52-1551-D266-7EC9E6798B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1B457FD-BBC1-02EB-E3CF-ABEE4DB74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48DEC-1B0E-4C71-9816-4DF4A5DC9FF1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9A3E5AA-C9CA-AAE8-DF15-B00894ED3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18A5E7C-3BB4-CCB0-3324-03E3D6A69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2AF8-BB5A-4908-A399-62FC14A723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7492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0FC314-387F-6D33-221C-81A11E0EB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91A77D2-D5BA-C1DE-6DBA-264B43ACE1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459B419-7EB2-8195-72EC-CABAD90C27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6991984-1E24-8339-200A-5000D65F2A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EB47A1A-2974-947A-09F6-8577586AD3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0241F57-B656-EE93-8A94-F1D536292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48DEC-1B0E-4C71-9816-4DF4A5DC9FF1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2F782B3-47CB-2964-C802-1BE6074A2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C9D8696-5964-F1F1-5664-8FABFC244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2AF8-BB5A-4908-A399-62FC14A723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2749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FE9A48-4CE9-2D73-3E82-06F6BC151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47133C1-023F-4F4D-967C-56CD4DDB2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48DEC-1B0E-4C71-9816-4DF4A5DC9FF1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E0BBE5E-08DC-1C0E-17AC-A5FE17781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3F33A47-DB42-6C81-4B5C-DA1F2A821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2AF8-BB5A-4908-A399-62FC14A723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2092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714DE65-93C8-4F10-4227-B6CAAA80C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48DEC-1B0E-4C71-9816-4DF4A5DC9FF1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A9178CC-911E-F07B-53EE-4E4D780F8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9809C16-0BA9-0E62-1216-3E8F79CA8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2AF8-BB5A-4908-A399-62FC14A723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7815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C3D48D-FF39-D9CE-6724-DB332EB26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0663C19-AAF3-7C80-3565-8615AA4A6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DE9B86B-0A28-7307-B029-A0ED7DBBED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154860C-C75F-0FC9-1578-A78EF358C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48DEC-1B0E-4C71-9816-4DF4A5DC9FF1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5E1EE2D-6780-AA8D-8DF8-26E527C26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52D9618-D92C-94FE-1ED5-7D8EA6729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2AF8-BB5A-4908-A399-62FC14A723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9913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50AAC9-2B92-7D71-09B3-963EA96FD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AC24887-0BB2-0038-7A0D-7771F49EEF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4FED828-5CD0-F05D-AEE4-53F9DAA80A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10D7DE5-EF26-FE82-97E8-8E173A72A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48DEC-1B0E-4C71-9816-4DF4A5DC9FF1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B52CDB5-0B17-F234-77BE-0DBFBA3DE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DACC47-C8AE-20B3-4BBB-DC95C3C7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2AF8-BB5A-4908-A399-62FC14A723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6798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D73F48B-7146-C805-93F1-BABB2E578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09F7174-93CC-1ED0-AE75-A4EA5C1B8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1D79406-5D77-AC08-34BF-01558DE019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48DEC-1B0E-4C71-9816-4DF4A5DC9FF1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17D97D1-B950-7747-DEB3-4B5B77C1D0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19B06E1-59E8-7B12-9E9F-7252C137CF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12AF8-BB5A-4908-A399-62FC14A723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8796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jpg">
            <a:extLst>
              <a:ext uri="{FF2B5EF4-FFF2-40B4-BE49-F238E27FC236}">
                <a16:creationId xmlns:a16="http://schemas.microsoft.com/office/drawing/2014/main" id="{4A384DE7-FE37-6B18-58A7-4EC964758DD1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336432" y="1820278"/>
            <a:ext cx="8295468" cy="1280160"/>
          </a:xfrm>
          <a:prstGeom prst="rect">
            <a:avLst/>
          </a:prstGeom>
          <a:ln/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8E481257-BC82-0D31-B169-9696111FF3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784694"/>
          </a:xfrm>
        </p:spPr>
        <p:txBody>
          <a:bodyPr/>
          <a:lstStyle/>
          <a:p>
            <a:r>
              <a:rPr lang="pt-BR" dirty="0"/>
              <a:t>Prestação de Contas</a:t>
            </a:r>
          </a:p>
          <a:p>
            <a:r>
              <a:rPr lang="pt-BR" dirty="0"/>
              <a:t>Secretaria Municipal de Defesa Social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 algn="r"/>
            <a:r>
              <a:rPr lang="pt-BR" dirty="0"/>
              <a:t>Junho/2025</a:t>
            </a:r>
          </a:p>
        </p:txBody>
      </p:sp>
    </p:spTree>
    <p:extLst>
      <p:ext uri="{BB962C8B-B14F-4D97-AF65-F5344CB8AC3E}">
        <p14:creationId xmlns:p14="http://schemas.microsoft.com/office/powerpoint/2010/main" val="2534421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1E8A09-AB1E-F6A5-9D24-D1373C1A8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Sinalização viária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D3A7920-7423-D77B-463E-968680AF3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4306"/>
            <a:ext cx="10515600" cy="5038569"/>
          </a:xfrm>
        </p:spPr>
        <p:txBody>
          <a:bodyPr>
            <a:normAutofit fontScale="70000" lnSpcReduction="20000"/>
          </a:bodyPr>
          <a:lstStyle/>
          <a:p>
            <a:r>
              <a:rPr lang="pt-BR" dirty="0"/>
              <a:t>Placa simples – R$ 140,00</a:t>
            </a:r>
          </a:p>
          <a:p>
            <a:r>
              <a:rPr lang="pt-BR" dirty="0"/>
              <a:t>Placa composta – R$ 190,00 (maior 80 x 50)</a:t>
            </a:r>
          </a:p>
          <a:p>
            <a:r>
              <a:rPr lang="pt-BR" dirty="0"/>
              <a:t>Poste colocado – R$ 500,00</a:t>
            </a:r>
          </a:p>
          <a:p>
            <a:r>
              <a:rPr lang="pt-BR" dirty="0"/>
              <a:t>A tinta de pintura do solo é por metro quadrado colocado</a:t>
            </a:r>
          </a:p>
          <a:p>
            <a:r>
              <a:rPr lang="pt-BR" dirty="0"/>
              <a:t>Uma “tira” da faixa de pedestre tem 1,6 metros quadrados </a:t>
            </a:r>
          </a:p>
          <a:p>
            <a:r>
              <a:rPr lang="pt-BR" dirty="0"/>
              <a:t>Um cruzamento simples, os quadros pintados dão de 49 a 56m2</a:t>
            </a:r>
          </a:p>
          <a:p>
            <a:pPr marL="0" indent="0">
              <a:buNone/>
            </a:pPr>
            <a:r>
              <a:rPr lang="pt-BR" dirty="0"/>
              <a:t>Essa pintura é feita por caminhão, que é da empresa contratada.</a:t>
            </a:r>
          </a:p>
          <a:p>
            <a:pPr marL="0" indent="0">
              <a:buNone/>
            </a:pPr>
            <a:r>
              <a:rPr lang="pt-BR" dirty="0"/>
              <a:t>A pintura mais simples (à base d’água) – R$ 35,00 metro quadrado</a:t>
            </a:r>
          </a:p>
          <a:p>
            <a:pPr marL="0" indent="0">
              <a:buNone/>
            </a:pPr>
            <a:r>
              <a:rPr lang="pt-BR" dirty="0"/>
              <a:t>Com tinta acrílica (à base de solvente) – R$ 45,00 metro quadrado</a:t>
            </a:r>
          </a:p>
          <a:p>
            <a:pPr marL="0" indent="0">
              <a:buNone/>
            </a:pPr>
            <a:r>
              <a:rPr lang="pt-BR" dirty="0"/>
              <a:t>Em local com grande fluxo de veículos, com aplicação à quente – R$ 151,00 metro quadrado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Metragens de faixas pintadas (principalmente nas imediações de escolas):</a:t>
            </a:r>
          </a:p>
          <a:p>
            <a:pPr marL="0" indent="0">
              <a:buNone/>
            </a:pPr>
            <a:r>
              <a:rPr lang="pt-BR" dirty="0"/>
              <a:t>De fevereiro a maio: cerca de 8.000 metros quadrados</a:t>
            </a:r>
          </a:p>
          <a:p>
            <a:pPr marL="0" indent="0">
              <a:buNone/>
            </a:pPr>
            <a:r>
              <a:rPr lang="pt-BR" dirty="0"/>
              <a:t>Somente no mês de maio, foram pintadas cerca de 2.800 metros quadrados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1654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C4F9A5-36B2-0D8D-B6EC-A0BC10488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Junta Militar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6DBBED8-CF07-5644-5EAD-D0F96F0E0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É atendida por Guardas Civis Municipais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394 jovens se alistaram através da plataforma digital</a:t>
            </a:r>
          </a:p>
          <a:p>
            <a:r>
              <a:rPr lang="pt-BR" dirty="0"/>
              <a:t>444 jovens se alistaram de forma presencial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Faltam ainda pouco mais de 300 jovens para se alistar até o final deste mês.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6381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871C2B-343A-4AF4-F7CF-5235A35B9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Defesa Civil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9D78D69-A719-4A28-F2E0-B3CFB5FD2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Participação Programa Mútuo com as principais empresas da cidade</a:t>
            </a:r>
          </a:p>
          <a:p>
            <a:r>
              <a:rPr lang="pt-BR" dirty="0"/>
              <a:t>Trabalho integrado com o Corpo de Bombeiros</a:t>
            </a:r>
          </a:p>
          <a:p>
            <a:r>
              <a:rPr lang="pt-BR" dirty="0"/>
              <a:t>Integração com a Casa Militar de SP</a:t>
            </a:r>
          </a:p>
          <a:p>
            <a:r>
              <a:rPr lang="pt-BR" dirty="0"/>
              <a:t>Participação nos programas da Defesa Civil, como a elaboração do </a:t>
            </a:r>
            <a:r>
              <a:rPr lang="pt-BR" dirty="0" err="1"/>
              <a:t>Plancon</a:t>
            </a:r>
            <a:r>
              <a:rPr lang="pt-BR" dirty="0"/>
              <a:t> – Plano de Contingência, palestras mudanças climáticas, operação SP SEM FOGO 2025, todos coordenados pela Defesa Civil do Estado de São Paulo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821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9E1E31-7D2C-F0EA-044D-FC1DB2EDA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Defesa Civil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772C35-EC7E-91CB-9EBA-7E747F50C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3593"/>
            <a:ext cx="10515600" cy="508928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3200" b="1" dirty="0"/>
              <a:t>Dados de janeiro a maio de 2025</a:t>
            </a:r>
          </a:p>
          <a:p>
            <a:pPr marL="0" lvl="0" indent="0">
              <a:buNone/>
            </a:pPr>
            <a:endParaRPr lang="pt-BR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pt-BR" sz="24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88 </a:t>
            </a:r>
            <a:r>
              <a:rPr lang="pt-B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Ocorrências atendidas</a:t>
            </a:r>
          </a:p>
          <a:p>
            <a:pPr marL="0" lvl="0" indent="0">
              <a:buNone/>
            </a:pPr>
            <a:r>
              <a:rPr lang="pt-B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31 Incêndio em matas</a:t>
            </a:r>
          </a:p>
          <a:p>
            <a:pPr marL="0" lvl="0" indent="0">
              <a:buNone/>
            </a:pP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13 Vistorias em imóveis</a:t>
            </a:r>
          </a:p>
          <a:p>
            <a:pPr marL="0" lvl="0" indent="0">
              <a:buNone/>
            </a:pPr>
            <a:r>
              <a:rPr lang="pt-B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28 remoções de enxame de abelhas  </a:t>
            </a:r>
          </a:p>
          <a:p>
            <a:pPr marL="0" lvl="0" indent="0">
              <a:buNone/>
            </a:pPr>
            <a:r>
              <a:rPr lang="pt-BR" sz="2400" dirty="0">
                <a:latin typeface="Calibri" panose="020F0502020204030204" pitchFamily="34" charset="0"/>
                <a:ea typeface="Calibri" panose="020F0502020204030204" pitchFamily="34" charset="0"/>
              </a:rPr>
              <a:t>16 Quedas de árvores, com cortes ou podas necessárias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r>
              <a:rPr lang="pt-B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 alertas/acompanhamento à ocorrência de fortes chuvas (alertas emitidos pela Defesa Civil Estadual)  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r>
              <a:rPr lang="pt-B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24 visitas técnicas, para verificação das condições de imóvel  </a:t>
            </a:r>
          </a:p>
          <a:p>
            <a:pPr marL="0" lvl="0" indent="0" algn="just">
              <a:buNone/>
            </a:pPr>
            <a:r>
              <a:rPr lang="pt-BR" sz="2400" dirty="0">
                <a:latin typeface="Calibri" panose="020F0502020204030204" pitchFamily="34" charset="0"/>
                <a:ea typeface="Calibri" panose="020F0502020204030204" pitchFamily="34" charset="0"/>
              </a:rPr>
              <a:t>8 Palestras para cerca de 200 crianças- abordando o papel da Defesa Civil conscientização das práticas de queimadas que são proibidas, uso de linhas de pipas com cerol, primeiros socorros, como evitar acidentes domésticos, como agir durante as enchentes e </a:t>
            </a:r>
            <a:r>
              <a:rPr lang="pt-BR" sz="2400" dirty="0" err="1">
                <a:latin typeface="Calibri" panose="020F0502020204030204" pitchFamily="34" charset="0"/>
                <a:ea typeface="Calibri" panose="020F0502020204030204" pitchFamily="34" charset="0"/>
              </a:rPr>
              <a:t>tempestados</a:t>
            </a:r>
            <a:r>
              <a:rPr lang="pt-BR" sz="2400" dirty="0">
                <a:latin typeface="Calibri" panose="020F0502020204030204" pitchFamily="34" charset="0"/>
                <a:ea typeface="Calibri" panose="020F0502020204030204" pitchFamily="34" charset="0"/>
              </a:rPr>
              <a:t> (</a:t>
            </a:r>
            <a:r>
              <a:rPr lang="pt-BR" sz="2400" i="1" dirty="0" err="1">
                <a:latin typeface="Calibri" panose="020F0502020204030204" pitchFamily="34" charset="0"/>
                <a:ea typeface="Calibri" panose="020F0502020204030204" pitchFamily="34" charset="0"/>
              </a:rPr>
              <a:t>Cemus</a:t>
            </a:r>
            <a:r>
              <a:rPr lang="pt-BR" sz="2400" i="1" dirty="0">
                <a:latin typeface="Calibri" panose="020F0502020204030204" pitchFamily="34" charset="0"/>
                <a:ea typeface="Calibri" panose="020F0502020204030204" pitchFamily="34" charset="0"/>
              </a:rPr>
              <a:t> I, IV, VI e XI),</a:t>
            </a:r>
            <a:r>
              <a:rPr lang="pt-BR" sz="2400" dirty="0">
                <a:latin typeface="Calibri" panose="020F0502020204030204" pitchFamily="34" charset="0"/>
                <a:ea typeface="Calibri" panose="020F0502020204030204" pitchFamily="34" charset="0"/>
              </a:rPr>
              <a:t> em conjunto com a equipe Anjos da Vida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173132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49221E-3FEA-2FEB-6244-8C351D26E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Transporte Público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E9FE08-D430-5718-941A-24AECB0B3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/>
              <a:t>O sistema público de transporte conta hoje com 42 ônibus disponíveis, que percorrem 13 linhas, sendo 38 em operação e 4 reservas</a:t>
            </a:r>
          </a:p>
          <a:p>
            <a:endParaRPr lang="pt-BR" dirty="0"/>
          </a:p>
          <a:p>
            <a:r>
              <a:rPr lang="pt-BR" dirty="0"/>
              <a:t>Hoje, temos 524 pontos de ônibus e 231 abrigos</a:t>
            </a:r>
          </a:p>
          <a:p>
            <a:endParaRPr lang="pt-BR" dirty="0"/>
          </a:p>
          <a:p>
            <a:r>
              <a:rPr lang="pt-BR" dirty="0"/>
              <a:t>Em Salto, existem cerca de 180 bairros e apenas 3 não são atendidos pelo transporte público, sendo eles:</a:t>
            </a:r>
          </a:p>
          <a:p>
            <a:r>
              <a:rPr lang="pt-BR" dirty="0" err="1"/>
              <a:t>Smart</a:t>
            </a:r>
            <a:r>
              <a:rPr lang="pt-BR" dirty="0"/>
              <a:t> City</a:t>
            </a:r>
          </a:p>
          <a:p>
            <a:r>
              <a:rPr lang="pt-BR" dirty="0"/>
              <a:t>Novo São Pedro e São </a:t>
            </a:r>
            <a:r>
              <a:rPr lang="pt-BR" dirty="0" err="1"/>
              <a:t>Pauço</a:t>
            </a:r>
            <a:endParaRPr lang="pt-BR" dirty="0"/>
          </a:p>
          <a:p>
            <a:r>
              <a:rPr lang="pt-BR" dirty="0"/>
              <a:t>Barnabé</a:t>
            </a:r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9287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3311CFB-E9C5-B61B-5BA3-749D3D8F2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4911"/>
            <a:ext cx="10515600" cy="5572052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                                          </a:t>
            </a:r>
          </a:p>
          <a:p>
            <a:pPr marL="0" indent="0">
              <a:buNone/>
            </a:pPr>
            <a:r>
              <a:rPr lang="pt-BR" dirty="0"/>
              <a:t>                                     </a:t>
            </a:r>
            <a:r>
              <a:rPr lang="pt-BR" sz="4000" dirty="0"/>
              <a:t>Tabela do subsídio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73D87AC4-0B80-EAEC-AB96-09E6B2A52E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954026"/>
              </p:ext>
            </p:extLst>
          </p:nvPr>
        </p:nvGraphicFramePr>
        <p:xfrm>
          <a:off x="1392702" y="2025746"/>
          <a:ext cx="9031458" cy="3758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0486">
                  <a:extLst>
                    <a:ext uri="{9D8B030D-6E8A-4147-A177-3AD203B41FA5}">
                      <a16:colId xmlns:a16="http://schemas.microsoft.com/office/drawing/2014/main" val="2899030139"/>
                    </a:ext>
                  </a:extLst>
                </a:gridCol>
                <a:gridCol w="3010486">
                  <a:extLst>
                    <a:ext uri="{9D8B030D-6E8A-4147-A177-3AD203B41FA5}">
                      <a16:colId xmlns:a16="http://schemas.microsoft.com/office/drawing/2014/main" val="2358072988"/>
                    </a:ext>
                  </a:extLst>
                </a:gridCol>
                <a:gridCol w="3010486">
                  <a:extLst>
                    <a:ext uri="{9D8B030D-6E8A-4147-A177-3AD203B41FA5}">
                      <a16:colId xmlns:a16="http://schemas.microsoft.com/office/drawing/2014/main" val="4080519358"/>
                    </a:ext>
                  </a:extLst>
                </a:gridCol>
              </a:tblGrid>
              <a:tr h="623668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Mês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Valor custo empresa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Valor pago Prefeitura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301424"/>
                  </a:ext>
                </a:extLst>
              </a:tr>
              <a:tr h="623668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R$ 777.336,84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R$ 777.336,84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631318"/>
                  </a:ext>
                </a:extLst>
              </a:tr>
              <a:tr h="623668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R$ 1.140.167,98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R$ 1.000.000,00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65668"/>
                  </a:ext>
                </a:extLst>
              </a:tr>
              <a:tr h="623668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R$ 1.178.454,65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R$ 1.000.000,00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445617"/>
                  </a:ext>
                </a:extLst>
              </a:tr>
              <a:tr h="623668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R$ 1.176.486,93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R$ 1.000.000,00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418277"/>
                  </a:ext>
                </a:extLst>
              </a:tr>
              <a:tr h="623668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R$ 1.260.493,60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R$ 1.000.000,00</a:t>
                      </a:r>
                    </a:p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944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9690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44AA36-4272-81E8-9957-11FFC7433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7" y="787156"/>
            <a:ext cx="10515600" cy="1970112"/>
          </a:xfrm>
        </p:spPr>
        <p:txBody>
          <a:bodyPr/>
          <a:lstStyle/>
          <a:p>
            <a:pPr algn="ctr"/>
            <a:r>
              <a:rPr lang="pt-BR" b="1" dirty="0"/>
              <a:t>Emendas Impositivas</a:t>
            </a:r>
            <a:br>
              <a:rPr lang="pt-BR" b="1" dirty="0"/>
            </a:br>
            <a:br>
              <a:rPr lang="pt-BR" b="1" dirty="0"/>
            </a:br>
            <a:endParaRPr lang="pt-BR" b="1" dirty="0"/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1381A10A-DC5C-B05D-7536-ECE6232473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7054966"/>
              </p:ext>
            </p:extLst>
          </p:nvPr>
        </p:nvGraphicFramePr>
        <p:xfrm>
          <a:off x="838200" y="3119853"/>
          <a:ext cx="10515597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3932665836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4016329796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4264543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Vereador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Aquisição de bens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Valor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8991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Ezequiel de Souza Damasceno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Reforma prédio da Delegacia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R$ 120.000,00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430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Márcio Conrado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Câmeras de Monitoramento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R$ 250.000,00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568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385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782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B2ED19-73F1-EDF8-CFFB-932001EB0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Guarda Civil Municipal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E806D9D-F3A9-937D-916E-1789C6639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2363"/>
            <a:ext cx="10515600" cy="485460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t-BR" b="1" dirty="0"/>
              <a:t>Dados de janeiro a maio de 2025</a:t>
            </a:r>
          </a:p>
          <a:p>
            <a:endParaRPr lang="pt-BR" dirty="0"/>
          </a:p>
          <a:p>
            <a:r>
              <a:rPr lang="pt-BR" dirty="0"/>
              <a:t>32 Acidentes de trânsito com vítima</a:t>
            </a:r>
          </a:p>
          <a:p>
            <a:r>
              <a:rPr lang="pt-BR" dirty="0"/>
              <a:t>25 Acidentes de trânsito sem vítima</a:t>
            </a:r>
          </a:p>
          <a:p>
            <a:r>
              <a:rPr lang="pt-BR" dirty="0"/>
              <a:t>74 Acionamento SOS – Botão do Pânico (</a:t>
            </a:r>
            <a:r>
              <a:rPr lang="pt-BR" sz="2400" i="1" dirty="0"/>
              <a:t>comércio – área rural – vítimas Maria da Penha (40) – escolas municipais, estaduais e particulares – medida protetiva idosos, crianças e adolescentes</a:t>
            </a:r>
            <a:r>
              <a:rPr lang="pt-BR" dirty="0"/>
              <a:t>)</a:t>
            </a:r>
          </a:p>
          <a:p>
            <a:r>
              <a:rPr lang="pt-BR" dirty="0"/>
              <a:t>06 Ameaças</a:t>
            </a:r>
          </a:p>
          <a:p>
            <a:r>
              <a:rPr lang="pt-BR" dirty="0"/>
              <a:t>41 Animal em local de risco</a:t>
            </a:r>
          </a:p>
          <a:p>
            <a:r>
              <a:rPr lang="pt-BR" dirty="0"/>
              <a:t>07 Apreensão de objeto (narcóticos)</a:t>
            </a:r>
          </a:p>
          <a:p>
            <a:r>
              <a:rPr lang="pt-BR" dirty="0"/>
              <a:t>30 Apoio à Ambulância</a:t>
            </a:r>
          </a:p>
          <a:p>
            <a:r>
              <a:rPr lang="pt-BR" dirty="0"/>
              <a:t>158 Apoio à Evento</a:t>
            </a:r>
          </a:p>
          <a:p>
            <a:r>
              <a:rPr lang="pt-BR" dirty="0"/>
              <a:t>88 Apoio ao Ministério Público</a:t>
            </a:r>
          </a:p>
          <a:p>
            <a:r>
              <a:rPr lang="pt-BR" dirty="0"/>
              <a:t>30 Apoio à Polícia Civil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21210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3F1DDE-517C-5AF6-039A-018293D95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1176"/>
            <a:ext cx="10515600" cy="5064369"/>
          </a:xfrm>
        </p:spPr>
        <p:txBody>
          <a:bodyPr>
            <a:normAutofit/>
          </a:bodyPr>
          <a:lstStyle/>
          <a:p>
            <a:r>
              <a:rPr lang="pt-BR" dirty="0"/>
              <a:t>05 Apoio à Polícia Militar</a:t>
            </a:r>
          </a:p>
          <a:p>
            <a:r>
              <a:rPr lang="pt-BR" dirty="0"/>
              <a:t>35 Apoio ao Judiciário</a:t>
            </a:r>
          </a:p>
          <a:p>
            <a:r>
              <a:rPr lang="pt-BR" dirty="0"/>
              <a:t>1098 Averiguações</a:t>
            </a:r>
          </a:p>
          <a:p>
            <a:r>
              <a:rPr lang="pt-BR" dirty="0"/>
              <a:t>201 Averiguações de trânsito</a:t>
            </a:r>
          </a:p>
          <a:p>
            <a:r>
              <a:rPr lang="pt-BR" dirty="0"/>
              <a:t>33 Autos de Infração de trânsito</a:t>
            </a:r>
          </a:p>
          <a:p>
            <a:r>
              <a:rPr lang="pt-BR" dirty="0"/>
              <a:t>11 Ato Lesão</a:t>
            </a:r>
          </a:p>
          <a:p>
            <a:r>
              <a:rPr lang="pt-BR" dirty="0"/>
              <a:t>12 Auto infracional – tráfico de drogas </a:t>
            </a:r>
          </a:p>
          <a:p>
            <a:r>
              <a:rPr lang="pt-BR" dirty="0"/>
              <a:t>57 Captura de procurado</a:t>
            </a:r>
          </a:p>
          <a:p>
            <a:r>
              <a:rPr lang="pt-BR" dirty="0"/>
              <a:t>50 Desinteligência</a:t>
            </a:r>
          </a:p>
          <a:p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B97B73C-4A03-C06A-7041-073FE186CC50}"/>
              </a:ext>
            </a:extLst>
          </p:cNvPr>
          <p:cNvSpPr txBox="1"/>
          <p:nvPr/>
        </p:nvSpPr>
        <p:spPr>
          <a:xfrm>
            <a:off x="3046828" y="518719"/>
            <a:ext cx="671615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400" b="1" dirty="0"/>
              <a:t>Guarda Civil Municipal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499154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A60E9DF-5676-BB8F-AFC8-3EF414845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5582"/>
            <a:ext cx="10515600" cy="4135901"/>
          </a:xfrm>
        </p:spPr>
        <p:txBody>
          <a:bodyPr>
            <a:normAutofit/>
          </a:bodyPr>
          <a:lstStyle/>
          <a:p>
            <a:r>
              <a:rPr lang="pt-BR" dirty="0"/>
              <a:t>30 Furtos</a:t>
            </a:r>
          </a:p>
          <a:p>
            <a:r>
              <a:rPr lang="pt-BR" dirty="0"/>
              <a:t>11 Localização e apreensão de veículos</a:t>
            </a:r>
          </a:p>
          <a:p>
            <a:r>
              <a:rPr lang="pt-BR" dirty="0"/>
              <a:t>264 Perturbação do sossego público</a:t>
            </a:r>
          </a:p>
          <a:p>
            <a:r>
              <a:rPr lang="pt-BR" dirty="0"/>
              <a:t>05 Posse ou porte de entorpecente</a:t>
            </a:r>
          </a:p>
          <a:p>
            <a:r>
              <a:rPr lang="pt-BR" dirty="0"/>
              <a:t>07 Roubos</a:t>
            </a:r>
          </a:p>
          <a:p>
            <a:r>
              <a:rPr lang="pt-BR" dirty="0"/>
              <a:t>64 Recolhimentos de veículos</a:t>
            </a:r>
          </a:p>
          <a:p>
            <a:r>
              <a:rPr lang="pt-BR" dirty="0"/>
              <a:t>58 Tráfico de drogas</a:t>
            </a:r>
          </a:p>
          <a:p>
            <a:r>
              <a:rPr lang="pt-BR" dirty="0"/>
              <a:t>12 Violência Doméstica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EF5B99C-6076-6F02-3F55-603A18D75B2D}"/>
              </a:ext>
            </a:extLst>
          </p:cNvPr>
          <p:cNvSpPr txBox="1"/>
          <p:nvPr/>
        </p:nvSpPr>
        <p:spPr>
          <a:xfrm>
            <a:off x="3046828" y="518719"/>
            <a:ext cx="671615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400" b="1" dirty="0"/>
              <a:t>Guarda Civil Municipal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4144315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D510F6-A39A-7BAE-1245-DACADBBAF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b="1" dirty="0"/>
              <a:t>Anjos da Vida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D1FE5BF-10B2-94C4-F698-B8DC3B91C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475612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/>
              <a:t>75 Palestras com 368 crianças – abordando temas como prevenção de acidentes bullying, segurança online, drogas, convivência social (</a:t>
            </a:r>
            <a:r>
              <a:rPr lang="pt-BR" dirty="0" err="1"/>
              <a:t>Cemus</a:t>
            </a:r>
            <a:r>
              <a:rPr lang="pt-BR" dirty="0"/>
              <a:t> I, IV, VI e IX)</a:t>
            </a:r>
          </a:p>
          <a:p>
            <a:endParaRPr lang="pt-BR" dirty="0"/>
          </a:p>
          <a:p>
            <a:pPr algn="just"/>
            <a:r>
              <a:rPr lang="pt-BR" dirty="0"/>
              <a:t>50 crianças se formaram no módulo do Programa Anjos da Vida – (</a:t>
            </a:r>
            <a:r>
              <a:rPr lang="pt-BR" dirty="0" err="1"/>
              <a:t>Cemus</a:t>
            </a:r>
            <a:r>
              <a:rPr lang="pt-BR" dirty="0"/>
              <a:t> VI) e 318 certificados serão entregues nos meses de junho e julho/2025</a:t>
            </a:r>
          </a:p>
          <a:p>
            <a:endParaRPr lang="pt-BR" dirty="0"/>
          </a:p>
          <a:p>
            <a:r>
              <a:rPr lang="pt-BR" dirty="0"/>
              <a:t>09 aulas ministradas no curso de requalificação profissional da GCM</a:t>
            </a:r>
          </a:p>
          <a:p>
            <a:endParaRPr lang="pt-BR" dirty="0"/>
          </a:p>
          <a:p>
            <a:pPr algn="just"/>
            <a:r>
              <a:rPr lang="pt-BR" dirty="0"/>
              <a:t>Participação no Curso de Formação de Agentes Multiplicadores na Prevenção ao uso de Drogas, ministrado pelo DENARC, em São Paulo.</a:t>
            </a:r>
          </a:p>
        </p:txBody>
      </p:sp>
    </p:spTree>
    <p:extLst>
      <p:ext uri="{BB962C8B-B14F-4D97-AF65-F5344CB8AC3E}">
        <p14:creationId xmlns:p14="http://schemas.microsoft.com/office/powerpoint/2010/main" val="3654102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A7DFF4-744F-D493-0E4A-A6A353C3C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Departamento Municipal de Trânsito e Transporte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4423965-4598-5DF5-459D-D1E1BCDEA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2061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pt-BR" b="1" dirty="0"/>
              <a:t>Dados de janeiro a maio de 2025</a:t>
            </a:r>
          </a:p>
          <a:p>
            <a:pPr marL="0" indent="0" algn="ctr">
              <a:buNone/>
            </a:pPr>
            <a:endParaRPr lang="pt-BR" b="1" dirty="0"/>
          </a:p>
          <a:p>
            <a:r>
              <a:rPr lang="pt-BR" dirty="0"/>
              <a:t>630 cartões de estacionamento de idosos emitidos</a:t>
            </a:r>
          </a:p>
          <a:p>
            <a:r>
              <a:rPr lang="pt-BR" dirty="0"/>
              <a:t> 88  cartões de estacionamento de PCD emitidos</a:t>
            </a:r>
          </a:p>
          <a:p>
            <a:r>
              <a:rPr lang="pt-BR" dirty="0"/>
              <a:t> 53 alvarás emitidos para Vans (vistorias 2x ao ano: janeiro e junho)</a:t>
            </a:r>
          </a:p>
          <a:p>
            <a:r>
              <a:rPr lang="pt-BR" dirty="0"/>
              <a:t> 34 alvarás emitidos para Táxis (vistoria 1x ao ano: março)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3174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63D93-81B6-3F1B-6101-F7BBE7A0D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ZONA AZUL</a:t>
            </a:r>
            <a:br>
              <a:rPr lang="pt-BR" b="1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72CA88E-A2B5-3B30-A46B-EABB08D34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Últimos repasses de créditos do estacionamento rotativo</a:t>
            </a:r>
          </a:p>
          <a:p>
            <a:r>
              <a:rPr lang="pt-BR" dirty="0"/>
              <a:t>Janeiro       R$ 63.847,13</a:t>
            </a:r>
          </a:p>
          <a:p>
            <a:r>
              <a:rPr lang="pt-BR" dirty="0"/>
              <a:t>Fevereiro   R$ 67.620,04</a:t>
            </a:r>
          </a:p>
          <a:p>
            <a:r>
              <a:rPr lang="pt-BR" dirty="0"/>
              <a:t>Março        R$ 70.704,99</a:t>
            </a:r>
          </a:p>
          <a:p>
            <a:r>
              <a:rPr lang="pt-BR" dirty="0"/>
              <a:t>Abril           R$ 77.325,47</a:t>
            </a:r>
          </a:p>
          <a:p>
            <a:r>
              <a:rPr lang="pt-BR" dirty="0"/>
              <a:t>Maio          R$ 76.077,10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1864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7E598F-E7B7-DDA9-74CE-F733CB758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Multas de trânsito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ACAF922-81E9-9721-20F8-3B5DFE4AE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b="1" dirty="0"/>
              <a:t>Dados de janeiro a maio de 2025</a:t>
            </a:r>
          </a:p>
          <a:p>
            <a:pPr marL="0" indent="0">
              <a:buNone/>
            </a:pPr>
            <a:endParaRPr lang="pt-BR" b="1" dirty="0"/>
          </a:p>
          <a:p>
            <a:r>
              <a:rPr lang="pt-BR" dirty="0"/>
              <a:t>Foram aplicadas 4.800 multas, sendo 2.400 referente a Zona Azul</a:t>
            </a:r>
          </a:p>
          <a:p>
            <a:r>
              <a:rPr lang="pt-BR" dirty="0"/>
              <a:t>As principais autuações depois da zona azul são:</a:t>
            </a:r>
          </a:p>
          <a:p>
            <a:r>
              <a:rPr lang="pt-BR" dirty="0"/>
              <a:t>Avançar sinal vermelho e </a:t>
            </a:r>
          </a:p>
          <a:p>
            <a:r>
              <a:rPr lang="pt-BR" dirty="0"/>
              <a:t>Conduzir veículo utilizando telefone celular</a:t>
            </a:r>
          </a:p>
          <a:p>
            <a:endParaRPr lang="pt-BR" dirty="0"/>
          </a:p>
          <a:p>
            <a:r>
              <a:rPr lang="pt-BR" dirty="0"/>
              <a:t>Essas multas geraram o recolhimento de cerca de  R$ 206.000,00, havendo expectativa de recolhimento de mais cerca de R$ 460.000,00</a:t>
            </a:r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6766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779E9D-82FA-C3F4-667D-B806BD96F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8275"/>
            <a:ext cx="10515600" cy="1325563"/>
          </a:xfrm>
        </p:spPr>
        <p:txBody>
          <a:bodyPr/>
          <a:lstStyle/>
          <a:p>
            <a:pPr algn="ctr"/>
            <a:r>
              <a:rPr lang="pt-BR" b="1" dirty="0"/>
              <a:t>Carros abandonados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15F2F83-1FEB-48E6-A7F9-B997C9ABC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4222"/>
            <a:ext cx="10515600" cy="3657599"/>
          </a:xfrm>
        </p:spPr>
        <p:txBody>
          <a:bodyPr>
            <a:normAutofit/>
          </a:bodyPr>
          <a:lstStyle/>
          <a:p>
            <a:r>
              <a:rPr lang="pt-BR" dirty="0"/>
              <a:t>A recolha de veículos em situação de abandono teve início em 27 de março, sendo que até o momento foram recolhidos 16.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Há muitas denúncias nesse sentido, mas dependemos da pronta atuação e até da colaboração dos pátios e guinchos autorizados pelo  DETRAN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483B2C64-9C74-CF19-3CE4-9CC8FB6896A2}"/>
              </a:ext>
            </a:extLst>
          </p:cNvPr>
          <p:cNvSpPr txBox="1">
            <a:spLocks/>
          </p:cNvSpPr>
          <p:nvPr/>
        </p:nvSpPr>
        <p:spPr>
          <a:xfrm>
            <a:off x="838200" y="312004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t-BR" b="1" dirty="0"/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18B3E824-1B0C-8EE5-63A6-8D235E2A6783}"/>
              </a:ext>
            </a:extLst>
          </p:cNvPr>
          <p:cNvSpPr txBox="1">
            <a:spLocks/>
          </p:cNvSpPr>
          <p:nvPr/>
        </p:nvSpPr>
        <p:spPr>
          <a:xfrm>
            <a:off x="838200" y="4445610"/>
            <a:ext cx="10515600" cy="18707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89829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919</TotalTime>
  <Words>995</Words>
  <Application>Microsoft Office PowerPoint</Application>
  <PresentationFormat>Widescreen</PresentationFormat>
  <Paragraphs>154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do Office</vt:lpstr>
      <vt:lpstr>Apresentação do PowerPoint</vt:lpstr>
      <vt:lpstr>Guarda Civil Municipal</vt:lpstr>
      <vt:lpstr>Apresentação do PowerPoint</vt:lpstr>
      <vt:lpstr>Apresentação do PowerPoint</vt:lpstr>
      <vt:lpstr>Anjos da Vida</vt:lpstr>
      <vt:lpstr>Departamento Municipal de Trânsito e Transporte</vt:lpstr>
      <vt:lpstr>ZONA AZUL </vt:lpstr>
      <vt:lpstr>Multas de trânsito</vt:lpstr>
      <vt:lpstr>Carros abandonados</vt:lpstr>
      <vt:lpstr>Sinalização viária</vt:lpstr>
      <vt:lpstr>Junta Militar</vt:lpstr>
      <vt:lpstr>Defesa Civil</vt:lpstr>
      <vt:lpstr>Defesa Civil</vt:lpstr>
      <vt:lpstr>Transporte Público</vt:lpstr>
      <vt:lpstr>Apresentação do PowerPoint</vt:lpstr>
      <vt:lpstr>Emendas Impositivas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CINTYA BUZZO</dc:creator>
  <cp:lastModifiedBy>CINTYA BUZZO</cp:lastModifiedBy>
  <cp:revision>62</cp:revision>
  <cp:lastPrinted>2025-06-06T19:35:23Z</cp:lastPrinted>
  <dcterms:created xsi:type="dcterms:W3CDTF">2025-05-26T19:41:21Z</dcterms:created>
  <dcterms:modified xsi:type="dcterms:W3CDTF">2025-06-09T11:10:19Z</dcterms:modified>
</cp:coreProperties>
</file>