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320" r:id="rId4"/>
    <p:sldId id="321" r:id="rId5"/>
    <p:sldId id="265" r:id="rId6"/>
    <p:sldId id="275" r:id="rId7"/>
    <p:sldId id="276" r:id="rId8"/>
    <p:sldId id="277" r:id="rId9"/>
    <p:sldId id="284" r:id="rId10"/>
    <p:sldId id="280" r:id="rId11"/>
    <p:sldId id="282" r:id="rId12"/>
    <p:sldId id="283" r:id="rId13"/>
    <p:sldId id="286" r:id="rId14"/>
    <p:sldId id="258" r:id="rId15"/>
    <p:sldId id="260" r:id="rId16"/>
    <p:sldId id="261" r:id="rId17"/>
    <p:sldId id="262" r:id="rId18"/>
    <p:sldId id="263" r:id="rId19"/>
    <p:sldId id="264" r:id="rId20"/>
    <p:sldId id="287" r:id="rId21"/>
    <p:sldId id="288" r:id="rId22"/>
    <p:sldId id="273" r:id="rId23"/>
    <p:sldId id="272" r:id="rId24"/>
    <p:sldId id="289" r:id="rId25"/>
    <p:sldId id="290" r:id="rId26"/>
    <p:sldId id="291" r:id="rId27"/>
    <p:sldId id="316" r:id="rId28"/>
    <p:sldId id="318" r:id="rId29"/>
    <p:sldId id="322" r:id="rId30"/>
    <p:sldId id="323" r:id="rId31"/>
    <p:sldId id="324" r:id="rId32"/>
    <p:sldId id="325" r:id="rId33"/>
    <p:sldId id="326" r:id="rId34"/>
    <p:sldId id="293" r:id="rId35"/>
    <p:sldId id="294" r:id="rId36"/>
    <p:sldId id="295" r:id="rId37"/>
    <p:sldId id="296" r:id="rId38"/>
    <p:sldId id="256" r:id="rId39"/>
    <p:sldId id="297" r:id="rId40"/>
    <p:sldId id="298" r:id="rId41"/>
    <p:sldId id="301" r:id="rId42"/>
    <p:sldId id="305" r:id="rId43"/>
    <p:sldId id="309" r:id="rId44"/>
    <p:sldId id="268" r:id="rId45"/>
    <p:sldId id="269" r:id="rId46"/>
    <p:sldId id="270" r:id="rId47"/>
    <p:sldId id="271" r:id="rId48"/>
    <p:sldId id="319" r:id="rId49"/>
  </p:sldIdLst>
  <p:sldSz cx="1219200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1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.bin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3D2-494A-9F5F-3B1BB28ED5D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3D2-494A-9F5F-3B1BB28ED5D9}"/>
              </c:ext>
            </c:extLst>
          </c:dPt>
          <c:dLbls>
            <c:dLbl>
              <c:idx val="0"/>
              <c:layout>
                <c:manualLayout>
                  <c:x val="-0.65407366566832226"/>
                  <c:y val="7.9152108573757179E-2"/>
                </c:manualLayout>
              </c:layout>
              <c:tx>
                <c:rich>
                  <a:bodyPr/>
                  <a:lstStyle/>
                  <a:p>
                    <a:fld id="{1AA76632-E925-483F-880F-930DDD2E39F6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 -  H/E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015302728532048"/>
                      <c:h val="0.16793015417313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3D2-494A-9F5F-3B1BB28ED5D9}"/>
                </c:ext>
              </c:extLst>
            </c:dLbl>
            <c:dLbl>
              <c:idx val="1"/>
              <c:layout>
                <c:manualLayout>
                  <c:x val="0.64518920794540813"/>
                  <c:y val="-8.7924762501422865E-2"/>
                </c:manualLayout>
              </c:layout>
              <c:tx>
                <c:rich>
                  <a:bodyPr/>
                  <a:lstStyle/>
                  <a:p>
                    <a:fld id="{1944920B-3066-4F0D-B605-73F99F57B9A2}" type="VALUE">
                      <a:rPr lang="en-US" sz="2400" smtClean="0"/>
                      <a:pPr/>
                      <a:t>[VALOR]</a:t>
                    </a:fld>
                    <a:r>
                      <a:rPr lang="en-US" sz="2400" dirty="0"/>
                      <a:t> - H/E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95068806578006"/>
                      <c:h val="0.16793015417313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3D2-494A-9F5F-3B1BB28ED5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Book Antiqua" panose="02040602050305030304" pitchFamily="18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'[Cópia de Relatório Claúdio - Câmara.xlsx]Fev a Mai'!$O$10,'[Cópia de Relatório Claúdio - Câmara.xlsx]Fev a Mai'!$Q$10</c:f>
              <c:numCache>
                <c:formatCode>#,##0.00</c:formatCode>
                <c:ptCount val="2"/>
                <c:pt idx="0">
                  <c:v>85156.020000000019</c:v>
                </c:pt>
                <c:pt idx="1">
                  <c:v>76249.834000000003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3D2-494A-9F5F-3B1BB28ED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AULAS DE INCLUSÃO DIGITAL/ATENDIMENTOS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DEZ.-22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Independência</c:v>
                </c:pt>
                <c:pt idx="1">
                  <c:v>Saltense</c:v>
                </c:pt>
                <c:pt idx="2">
                  <c:v>Nações</c:v>
                </c:pt>
              </c:strCache>
            </c:strRef>
          </c:cat>
          <c:val>
            <c:numRef>
              <c:f>Planilha1!$B$2:$D$2</c:f>
              <c:numCache>
                <c:formatCode>General</c:formatCode>
                <c:ptCount val="3"/>
                <c:pt idx="0">
                  <c:v>0</c:v>
                </c:pt>
                <c:pt idx="1">
                  <c:v>52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03-4F48-BDBE-D52181DAA3D1}"/>
            </c:ext>
          </c:extLst>
        </c:ser>
        <c:ser>
          <c:idx val="1"/>
          <c:order val="1"/>
          <c:tx>
            <c:strRef>
              <c:f>Planilha1!$A$3</c:f>
              <c:strCache>
                <c:ptCount val="1"/>
                <c:pt idx="0">
                  <c:v>JAN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Independência</c:v>
                </c:pt>
                <c:pt idx="1">
                  <c:v>Saltense</c:v>
                </c:pt>
                <c:pt idx="2">
                  <c:v>Nações</c:v>
                </c:pt>
              </c:strCache>
            </c:strRef>
          </c:cat>
          <c:val>
            <c:numRef>
              <c:f>Planilha1!$B$3:$D$3</c:f>
              <c:numCache>
                <c:formatCode>General</c:formatCode>
                <c:ptCount val="3"/>
                <c:pt idx="0">
                  <c:v>10</c:v>
                </c:pt>
                <c:pt idx="1">
                  <c:v>102</c:v>
                </c:pt>
                <c:pt idx="2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B03-4F48-BDBE-D52181DAA3D1}"/>
            </c:ext>
          </c:extLst>
        </c:ser>
        <c:ser>
          <c:idx val="2"/>
          <c:order val="2"/>
          <c:tx>
            <c:strRef>
              <c:f>Planilha1!$A$4</c:f>
              <c:strCache>
                <c:ptCount val="1"/>
                <c:pt idx="0">
                  <c:v>FEV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Independência</c:v>
                </c:pt>
                <c:pt idx="1">
                  <c:v>Saltense</c:v>
                </c:pt>
                <c:pt idx="2">
                  <c:v>Nações</c:v>
                </c:pt>
              </c:strCache>
            </c:strRef>
          </c:cat>
          <c:val>
            <c:numRef>
              <c:f>Planilha1!$B$4:$D$4</c:f>
              <c:numCache>
                <c:formatCode>General</c:formatCode>
                <c:ptCount val="3"/>
                <c:pt idx="0">
                  <c:v>29</c:v>
                </c:pt>
                <c:pt idx="1">
                  <c:v>130</c:v>
                </c:pt>
                <c:pt idx="2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B03-4F48-BDBE-D52181DAA3D1}"/>
            </c:ext>
          </c:extLst>
        </c:ser>
        <c:ser>
          <c:idx val="3"/>
          <c:order val="3"/>
          <c:tx>
            <c:strRef>
              <c:f>Planilha1!$A$5</c:f>
              <c:strCache>
                <c:ptCount val="1"/>
                <c:pt idx="0">
                  <c:v>MAR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Independência</c:v>
                </c:pt>
                <c:pt idx="1">
                  <c:v>Saltense</c:v>
                </c:pt>
                <c:pt idx="2">
                  <c:v>Nações</c:v>
                </c:pt>
              </c:strCache>
            </c:strRef>
          </c:cat>
          <c:val>
            <c:numRef>
              <c:f>Planilha1!$B$5:$D$5</c:f>
              <c:numCache>
                <c:formatCode>General</c:formatCode>
                <c:ptCount val="3"/>
                <c:pt idx="0">
                  <c:v>18</c:v>
                </c:pt>
                <c:pt idx="1">
                  <c:v>173</c:v>
                </c:pt>
                <c:pt idx="2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B03-4F48-BDBE-D52181DAA3D1}"/>
            </c:ext>
          </c:extLst>
        </c:ser>
        <c:ser>
          <c:idx val="4"/>
          <c:order val="4"/>
          <c:tx>
            <c:strRef>
              <c:f>Planilha1!$A$6</c:f>
              <c:strCache>
                <c:ptCount val="1"/>
                <c:pt idx="0">
                  <c:v>ABR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Independência</c:v>
                </c:pt>
                <c:pt idx="1">
                  <c:v>Saltense</c:v>
                </c:pt>
                <c:pt idx="2">
                  <c:v>Nações</c:v>
                </c:pt>
              </c:strCache>
            </c:strRef>
          </c:cat>
          <c:val>
            <c:numRef>
              <c:f>Planilha1!$B$6:$D$6</c:f>
              <c:numCache>
                <c:formatCode>General</c:formatCode>
                <c:ptCount val="3"/>
                <c:pt idx="0">
                  <c:v>202</c:v>
                </c:pt>
                <c:pt idx="1">
                  <c:v>214</c:v>
                </c:pt>
                <c:pt idx="2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B03-4F48-BDBE-D52181DAA3D1}"/>
            </c:ext>
          </c:extLst>
        </c:ser>
        <c:ser>
          <c:idx val="5"/>
          <c:order val="5"/>
          <c:tx>
            <c:strRef>
              <c:f>Planilha1!$A$7</c:f>
              <c:strCache>
                <c:ptCount val="1"/>
                <c:pt idx="0">
                  <c:v>MAI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Independência</c:v>
                </c:pt>
                <c:pt idx="1">
                  <c:v>Saltense</c:v>
                </c:pt>
                <c:pt idx="2">
                  <c:v>Nações</c:v>
                </c:pt>
              </c:strCache>
            </c:strRef>
          </c:cat>
          <c:val>
            <c:numRef>
              <c:f>Planilha1!$B$7:$D$7</c:f>
              <c:numCache>
                <c:formatCode>General</c:formatCode>
                <c:ptCount val="3"/>
                <c:pt idx="0">
                  <c:v>321</c:v>
                </c:pt>
                <c:pt idx="1">
                  <c:v>298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B03-4F48-BDBE-D52181DAA3D1}"/>
            </c:ext>
          </c:extLst>
        </c:ser>
        <c:ser>
          <c:idx val="6"/>
          <c:order val="6"/>
          <c:tx>
            <c:strRef>
              <c:f>Planilha1!$A$8</c:f>
              <c:strCache>
                <c:ptCount val="1"/>
                <c:pt idx="0">
                  <c:v>JUN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Independência</c:v>
                </c:pt>
                <c:pt idx="1">
                  <c:v>Saltense</c:v>
                </c:pt>
                <c:pt idx="2">
                  <c:v>Nações</c:v>
                </c:pt>
              </c:strCache>
            </c:strRef>
          </c:cat>
          <c:val>
            <c:numRef>
              <c:f>Planilha1!$B$8:$D$8</c:f>
              <c:numCache>
                <c:formatCode>General</c:formatCode>
                <c:ptCount val="3"/>
                <c:pt idx="0">
                  <c:v>210</c:v>
                </c:pt>
                <c:pt idx="1">
                  <c:v>343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B03-4F48-BDBE-D52181DAA3D1}"/>
            </c:ext>
          </c:extLst>
        </c:ser>
        <c:ser>
          <c:idx val="7"/>
          <c:order val="7"/>
          <c:tx>
            <c:strRef>
              <c:f>Planilha1!$A$9</c:f>
              <c:strCache>
                <c:ptCount val="1"/>
                <c:pt idx="0">
                  <c:v>JUL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Independência</c:v>
                </c:pt>
                <c:pt idx="1">
                  <c:v>Saltense</c:v>
                </c:pt>
                <c:pt idx="2">
                  <c:v>Nações</c:v>
                </c:pt>
              </c:strCache>
            </c:strRef>
          </c:cat>
          <c:val>
            <c:numRef>
              <c:f>Planilha1!$B$9:$D$9</c:f>
              <c:numCache>
                <c:formatCode>General</c:formatCode>
                <c:ptCount val="3"/>
                <c:pt idx="0">
                  <c:v>277</c:v>
                </c:pt>
                <c:pt idx="1">
                  <c:v>289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B03-4F48-BDBE-D52181DAA3D1}"/>
            </c:ext>
          </c:extLst>
        </c:ser>
        <c:ser>
          <c:idx val="8"/>
          <c:order val="8"/>
          <c:tx>
            <c:strRef>
              <c:f>Planilha1!$A$10</c:f>
              <c:strCache>
                <c:ptCount val="1"/>
                <c:pt idx="0">
                  <c:v>AGO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Independência</c:v>
                </c:pt>
                <c:pt idx="1">
                  <c:v>Saltense</c:v>
                </c:pt>
                <c:pt idx="2">
                  <c:v>Nações</c:v>
                </c:pt>
              </c:strCache>
            </c:strRef>
          </c:cat>
          <c:val>
            <c:numRef>
              <c:f>Planilha1!$B$10:$D$10</c:f>
              <c:numCache>
                <c:formatCode>General</c:formatCode>
                <c:ptCount val="3"/>
                <c:pt idx="0">
                  <c:v>220</c:v>
                </c:pt>
                <c:pt idx="1">
                  <c:v>314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B03-4F48-BDBE-D52181DAA3D1}"/>
            </c:ext>
          </c:extLst>
        </c:ser>
        <c:ser>
          <c:idx val="9"/>
          <c:order val="9"/>
          <c:tx>
            <c:strRef>
              <c:f>Planilha1!$A$11</c:f>
              <c:strCache>
                <c:ptCount val="1"/>
                <c:pt idx="0">
                  <c:v>SET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Independência</c:v>
                </c:pt>
                <c:pt idx="1">
                  <c:v>Saltense</c:v>
                </c:pt>
                <c:pt idx="2">
                  <c:v>Nações</c:v>
                </c:pt>
              </c:strCache>
            </c:strRef>
          </c:cat>
          <c:val>
            <c:numRef>
              <c:f>Planilha1!$B$11:$D$11</c:f>
              <c:numCache>
                <c:formatCode>General</c:formatCode>
                <c:ptCount val="3"/>
                <c:pt idx="0">
                  <c:v>194</c:v>
                </c:pt>
                <c:pt idx="1">
                  <c:v>268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B03-4F48-BDBE-D52181DAA3D1}"/>
            </c:ext>
          </c:extLst>
        </c:ser>
        <c:ser>
          <c:idx val="10"/>
          <c:order val="10"/>
          <c:tx>
            <c:strRef>
              <c:f>Planilha1!$A$12</c:f>
              <c:strCache>
                <c:ptCount val="1"/>
                <c:pt idx="0">
                  <c:v>OUT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Planilha1!$B$1:$D$1</c:f>
              <c:strCache>
                <c:ptCount val="3"/>
                <c:pt idx="0">
                  <c:v>Independência</c:v>
                </c:pt>
                <c:pt idx="1">
                  <c:v>Saltense</c:v>
                </c:pt>
                <c:pt idx="2">
                  <c:v>Nações</c:v>
                </c:pt>
              </c:strCache>
            </c:strRef>
          </c:cat>
          <c:val>
            <c:numRef>
              <c:f>Planilha1!$B$12:$D$12</c:f>
              <c:numCache>
                <c:formatCode>General</c:formatCode>
                <c:ptCount val="3"/>
                <c:pt idx="0">
                  <c:v>187</c:v>
                </c:pt>
                <c:pt idx="1">
                  <c:v>271</c:v>
                </c:pt>
                <c:pt idx="2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03-4F48-BDBE-D52181DAA3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84101888"/>
        <c:axId val="166030144"/>
      </c:barChart>
      <c:catAx>
        <c:axId val="184101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6030144"/>
        <c:crosses val="autoZero"/>
        <c:auto val="1"/>
        <c:lblAlgn val="ctr"/>
        <c:lblOffset val="100"/>
        <c:noMultiLvlLbl val="0"/>
      </c:catAx>
      <c:valAx>
        <c:axId val="1660301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410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5203780989350779E-2"/>
          <c:y val="0.10430729010292569"/>
          <c:w val="0.95837999410829811"/>
          <c:h val="0.127562157049190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0.27083</cdr:x>
      <cdr:y>0.31771</cdr:y>
    </cdr:from>
    <cdr:to>
      <cdr:x>0.35208</cdr:x>
      <cdr:y>0.39063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xmlns="" id="{62EFEF31-CF27-4B6B-B2CA-F13B71A44E87}"/>
            </a:ext>
          </a:extLst>
        </cdr:cNvPr>
        <cdr:cNvSpPr txBox="1"/>
      </cdr:nvSpPr>
      <cdr:spPr>
        <a:xfrm xmlns:a="http://schemas.openxmlformats.org/drawingml/2006/main">
          <a:off x="1238250" y="871538"/>
          <a:ext cx="3714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t-BR" sz="1100"/>
        </a:p>
      </cdr:txBody>
    </cdr:sp>
  </cdr:relSizeAnchor>
  <cdr:relSizeAnchor xmlns:cdr="http://schemas.openxmlformats.org/drawingml/2006/chartDrawing">
    <cdr:from>
      <cdr:x>0.47961</cdr:x>
      <cdr:y>0.16678</cdr:y>
    </cdr:from>
    <cdr:to>
      <cdr:x>1</cdr:x>
      <cdr:y>0.29381</cdr:y>
    </cdr:to>
    <cdr:sp macro="" textlink="">
      <cdr:nvSpPr>
        <cdr:cNvPr id="3" name="CaixaDeTexto 8">
          <a:extLst xmlns:a="http://schemas.openxmlformats.org/drawingml/2006/main">
            <a:ext uri="{FF2B5EF4-FFF2-40B4-BE49-F238E27FC236}">
              <a16:creationId xmlns:a16="http://schemas.microsoft.com/office/drawing/2014/main" xmlns="" id="{92149F60-39CA-4427-A946-C789136116F4}"/>
            </a:ext>
          </a:extLst>
        </cdr:cNvPr>
        <cdr:cNvSpPr txBox="1"/>
      </cdr:nvSpPr>
      <cdr:spPr>
        <a:xfrm xmlns:a="http://schemas.openxmlformats.org/drawingml/2006/main">
          <a:off x="3991921" y="767754"/>
          <a:ext cx="4232249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600" b="1" i="1" dirty="0">
              <a:solidFill>
                <a:schemeClr val="bg1"/>
              </a:solidFill>
              <a:latin typeface="Book Antiqua" panose="02040602050305030304" pitchFamily="18" charset="0"/>
            </a:rPr>
            <a:t>Horas</a:t>
          </a:r>
          <a:r>
            <a:rPr lang="pt-BR" sz="1600" b="1" i="1" baseline="0" dirty="0">
              <a:solidFill>
                <a:schemeClr val="bg1"/>
              </a:solidFill>
              <a:latin typeface="Book Antiqua" panose="02040602050305030304" pitchFamily="18" charset="0"/>
            </a:rPr>
            <a:t> extras entre Agosto a Setembro</a:t>
          </a:r>
        </a:p>
        <a:p xmlns:a="http://schemas.openxmlformats.org/drawingml/2006/main">
          <a:pPr algn="ctr"/>
          <a:r>
            <a:rPr lang="pt-BR" sz="1600" b="1" i="1" dirty="0">
              <a:solidFill>
                <a:schemeClr val="bg1"/>
              </a:solidFill>
              <a:latin typeface="Book Antiqua" panose="02040602050305030304" pitchFamily="18" charset="0"/>
            </a:rPr>
            <a:t>com o Sistema já operando nos 141 veículos</a:t>
          </a:r>
        </a:p>
      </cdr:txBody>
    </cdr:sp>
  </cdr:relSizeAnchor>
  <cdr:relSizeAnchor xmlns:cdr="http://schemas.openxmlformats.org/drawingml/2006/chartDrawing">
    <cdr:from>
      <cdr:x>0.02369</cdr:x>
      <cdr:y>0.43648</cdr:y>
    </cdr:from>
    <cdr:to>
      <cdr:x>0.47431</cdr:x>
      <cdr:y>0.56352</cdr:y>
    </cdr:to>
    <cdr:sp macro="" textlink="">
      <cdr:nvSpPr>
        <cdr:cNvPr id="4" name="CaixaDeTexto 8">
          <a:extLst xmlns:a="http://schemas.openxmlformats.org/drawingml/2006/main">
            <a:ext uri="{FF2B5EF4-FFF2-40B4-BE49-F238E27FC236}">
              <a16:creationId xmlns:a16="http://schemas.microsoft.com/office/drawing/2014/main" xmlns="" id="{92149F60-39CA-4427-A946-C789136116F4}"/>
            </a:ext>
          </a:extLst>
        </cdr:cNvPr>
        <cdr:cNvSpPr txBox="1"/>
      </cdr:nvSpPr>
      <cdr:spPr>
        <a:xfrm xmlns:a="http://schemas.openxmlformats.org/drawingml/2006/main">
          <a:off x="192653" y="2009310"/>
          <a:ext cx="366478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600" b="1" i="1" dirty="0">
              <a:solidFill>
                <a:schemeClr val="bg1"/>
              </a:solidFill>
              <a:latin typeface="Book Antiqua" panose="02040602050305030304" pitchFamily="18" charset="0"/>
            </a:rPr>
            <a:t>Horas</a:t>
          </a:r>
          <a:r>
            <a:rPr lang="pt-BR" sz="1600" b="1" i="1" baseline="0" dirty="0">
              <a:solidFill>
                <a:schemeClr val="bg1"/>
              </a:solidFill>
              <a:latin typeface="Book Antiqua" panose="02040602050305030304" pitchFamily="18" charset="0"/>
            </a:rPr>
            <a:t> extras entre Abril a </a:t>
          </a:r>
          <a:r>
            <a:rPr lang="pt-BR" sz="1600" b="1" i="1" dirty="0">
              <a:solidFill>
                <a:schemeClr val="bg1"/>
              </a:solidFill>
              <a:latin typeface="Book Antiqua" panose="02040602050305030304" pitchFamily="18" charset="0"/>
            </a:rPr>
            <a:t>Junho</a:t>
          </a:r>
        </a:p>
        <a:p xmlns:a="http://schemas.openxmlformats.org/drawingml/2006/main">
          <a:pPr algn="ctr"/>
          <a:r>
            <a:rPr lang="pt-BR" sz="1600" b="1" i="1" dirty="0">
              <a:solidFill>
                <a:schemeClr val="bg1"/>
              </a:solidFill>
              <a:latin typeface="Book Antiqua" panose="02040602050305030304" pitchFamily="18" charset="0"/>
            </a:rPr>
            <a:t>com o Sistema operando parcialmente</a:t>
          </a:r>
        </a:p>
      </cdr:txBody>
    </cdr:sp>
  </cdr:relSizeAnchor>
  <cdr:relSizeAnchor xmlns:cdr="http://schemas.openxmlformats.org/drawingml/2006/chartDrawing">
    <cdr:from>
      <cdr:x>0.7206</cdr:x>
      <cdr:y>0.70755</cdr:y>
    </cdr:from>
    <cdr:to>
      <cdr:x>0.96882</cdr:x>
      <cdr:y>0.80522</cdr:y>
    </cdr:to>
    <cdr:sp macro="" textlink="">
      <cdr:nvSpPr>
        <cdr:cNvPr id="5" name="CaixaDeTexto 8">
          <a:extLst xmlns:a="http://schemas.openxmlformats.org/drawingml/2006/main">
            <a:ext uri="{FF2B5EF4-FFF2-40B4-BE49-F238E27FC236}">
              <a16:creationId xmlns:a16="http://schemas.microsoft.com/office/drawing/2014/main" xmlns="" id="{FEB7CCC9-3278-4470-8C5F-D99E92972FBB}"/>
            </a:ext>
          </a:extLst>
        </cdr:cNvPr>
        <cdr:cNvSpPr txBox="1"/>
      </cdr:nvSpPr>
      <cdr:spPr>
        <a:xfrm xmlns:a="http://schemas.openxmlformats.org/drawingml/2006/main">
          <a:off x="5776253" y="3410911"/>
          <a:ext cx="1989699" cy="47084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2400" b="1" i="1" dirty="0">
              <a:solidFill>
                <a:schemeClr val="bg1"/>
              </a:solidFill>
              <a:latin typeface="Book Antiqua" panose="02040602050305030304" pitchFamily="18" charset="0"/>
            </a:rPr>
            <a:t>Redução em :</a:t>
          </a:r>
        </a:p>
      </cdr:txBody>
    </cdr:sp>
  </cdr:relSizeAnchor>
  <cdr:relSizeAnchor xmlns:cdr="http://schemas.openxmlformats.org/drawingml/2006/chartDrawing">
    <cdr:from>
      <cdr:x>0.70235</cdr:x>
      <cdr:y>0.7649</cdr:y>
    </cdr:from>
    <cdr:to>
      <cdr:x>0.97176</cdr:x>
      <cdr:y>0.92767</cdr:y>
    </cdr:to>
    <cdr:sp macro="" textlink="">
      <cdr:nvSpPr>
        <cdr:cNvPr id="6" name="CaixaDeTexto 8">
          <a:extLst xmlns:a="http://schemas.openxmlformats.org/drawingml/2006/main">
            <a:ext uri="{FF2B5EF4-FFF2-40B4-BE49-F238E27FC236}">
              <a16:creationId xmlns:a16="http://schemas.microsoft.com/office/drawing/2014/main" xmlns="" id="{92149F60-39CA-4427-A946-C789136116F4}"/>
            </a:ext>
          </a:extLst>
        </cdr:cNvPr>
        <cdr:cNvSpPr txBox="1"/>
      </cdr:nvSpPr>
      <cdr:spPr>
        <a:xfrm xmlns:a="http://schemas.openxmlformats.org/drawingml/2006/main">
          <a:off x="5629966" y="3615636"/>
          <a:ext cx="2159566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4400" b="1" i="1" dirty="0">
              <a:solidFill>
                <a:srgbClr val="00B050"/>
              </a:solidFill>
              <a:latin typeface="Book Antiqua" panose="02040602050305030304" pitchFamily="18" charset="0"/>
            </a:rPr>
            <a:t>8.906,19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48B0D8-D1E6-422B-9F5A-2B7341AC6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DE77082-3AE8-43A8-BF63-B9591D2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D8FA55D-F0EF-403D-A6AE-043CCE40B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CB5C7CC-FA1D-4AA1-8274-4F4551CB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E52D008-95CA-4037-BB3F-C1F0271D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44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7AB557-6514-4B56-8B04-ABBE709D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1D81F738-76C3-4594-80EA-D526D5F78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0D2F643-3EA0-4D91-BF39-11E6F3BAE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D87CC71-3609-45BF-AFB5-6F697F9C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B8E6531-1DB8-4F57-A5CE-8D3523F2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13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1C4200F-AE13-4AF7-94CF-4C2ED2F9F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39D3DB37-42FB-49D3-BD23-959D7E4AE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23C5EC3-5205-4414-BE0B-75A857D3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81A0CAF-256F-4593-960D-2B03A4E6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8A9597F-66D3-4C91-88A0-0681D79F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023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3"/>
          <a:srcRect l="61376" r="-2021"/>
          <a:stretch/>
        </p:blipFill>
        <p:spPr>
          <a:xfrm>
            <a:off x="10510819" y="37321"/>
            <a:ext cx="553654" cy="520247"/>
          </a:xfrm>
          <a:prstGeom prst="rect">
            <a:avLst/>
          </a:prstGeom>
        </p:spPr>
      </p:pic>
      <p:sp>
        <p:nvSpPr>
          <p:cNvPr id="14" name="Retângulo 13"/>
          <p:cNvSpPr/>
          <p:nvPr userDrawn="1"/>
        </p:nvSpPr>
        <p:spPr>
          <a:xfrm>
            <a:off x="10446046" y="529575"/>
            <a:ext cx="683200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Almox.</a:t>
            </a:r>
          </a:p>
          <a:p>
            <a:pPr algn="ctr"/>
            <a:r>
              <a:rPr lang="pt-BR" sz="11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Central</a:t>
            </a:r>
          </a:p>
          <a:p>
            <a:pPr algn="ctr"/>
            <a:r>
              <a:rPr lang="pt-BR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SAGD</a:t>
            </a:r>
          </a:p>
        </p:txBody>
      </p:sp>
    </p:spTree>
    <p:extLst>
      <p:ext uri="{BB962C8B-B14F-4D97-AF65-F5344CB8AC3E}">
        <p14:creationId xmlns:p14="http://schemas.microsoft.com/office/powerpoint/2010/main" val="256569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9CFBAF-BA74-4FFD-AD6F-0D920A38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6598046-3019-46A9-8797-20FA984E7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076FEBA-F2CE-4C8A-AD3F-C16FC7B1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6D14E96-769F-4A2A-933C-959BEF8A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B5679A2-C0DA-4F0E-B342-83389FA41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38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C7173D-A2EB-40FC-B7D5-69EFC882F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3C91DD4-0F7D-46D7-90BB-C7866FB2E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5352076-2AE4-420F-8A24-B0D5D733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FE538C0-795E-4861-93F4-B13A1A40C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06C9E16-3132-47F0-B0CE-C22B378E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22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2B76EB-9C16-47CF-A5FB-C32B3F43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3C6A486-CCA1-4620-B6D1-8CE26EC0E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A47BC074-1C0A-406D-8CF9-4E429887B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EBFC9B5-4AAD-4688-98B2-6F3EC8A7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B8D4B88-D0C8-47F3-BD8C-A99A9C45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0E87A14-A040-455A-A258-3A5D0CE0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41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7A3772-52D4-4462-A15B-41412443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7470E7C-4239-47AF-8587-FDEA9C5E8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FC74C4E-5B48-4D8D-AC33-767B1F1A5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5D6D9123-705F-47DB-8D5B-C6159A4D1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F8245583-D13F-4EE7-8B1F-B231143DCA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2F415D30-01D2-4B5F-AC59-56DB67F4E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9A02A8CA-26C8-47D2-A809-58FCD3D2D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97316093-A767-4364-8FB2-BDBA4932A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28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93F9AF-6689-4FEC-932F-880BAC1F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FB1888EA-9783-4B91-A05B-EC9979B5B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1FC22B6-9181-4823-9077-85B8E940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1A3E0234-3632-456C-A90A-B3BE2FA4A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4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EE78897B-9966-424B-8D5D-BC857BC5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8B80F600-3061-44ED-A991-9716A21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75CE8EC5-E7F0-4236-920E-1EBDFA86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9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59F80F-BE8D-4E2F-AE9E-1210CA086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56EC296-AF1B-4604-B546-A65870B68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4ABE61A3-8587-4196-A16B-DB00A28C0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EDC4F5F-1EDD-4BA8-8CEE-194AE65D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74C0869D-FF44-4D5B-A1FB-489BAB20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E66C4EA-6080-44AE-A0D5-28D1B0C38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90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3FF751-63C1-4557-8E6C-E49473B5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4C3F4289-7FF8-482F-A7A1-9EF35BD9C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CE884653-CBB4-454F-AC54-E4D33C4CF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B0720CB-379E-4B1D-9659-A6633A05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3CFB150-8794-45CD-9A8E-3EA70B5F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2887483-341D-4CD0-B192-955D8E76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13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B2EF4FA9-CDD4-48A2-A7A5-DF05F245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84AD632-A803-47D6-9723-9652A9CEB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8AC32A2-5E01-4B7B-A613-136C284CF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DDB3A-FBE9-4E3F-B475-ECA98DEF581E}" type="datetimeFigureOut">
              <a:rPr lang="pt-BR" smtClean="0"/>
              <a:t>24/11/2023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1E630DB-CAB6-4513-88AA-9F3B4FF6D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B79DD2C-1BD7-4A62-A720-74297EE16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A7446-2CBA-44C3-AFCD-91FE224815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950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eismunicipais.com.br/a/sp/s/salto/lei-ordinaria/2022/397/3977/lei-ordinaria-n-3977-2022-dispoe-sobre-a-reorganizacao-administrativa-da-estancia-turistica-de-salto-e-da-outras-providencia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ismunicipais.com.br/a/sp/s/salto/lei-ordinaria/2013/321/3215/lei-ordinaria-n-3215-2013-altera-dispositivos-da-lei-n-2811-de-2007-e-da-outras-providencia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fif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88B7110-1E70-1FCA-B452-AAF959F62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767" y="2150847"/>
            <a:ext cx="6958278" cy="2556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492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29" y="2144927"/>
            <a:ext cx="2794277" cy="20957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990" y="1710186"/>
            <a:ext cx="3046892" cy="228516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888" y="3928145"/>
            <a:ext cx="3034017" cy="227551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583925" y="896237"/>
            <a:ext cx="24384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Novembro 2023 ...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321391" y="2420581"/>
            <a:ext cx="340100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MOVIMENTAMOS APROX. 65 toneladas de material no período  -  média de 5,4 Toneladas / mês</a:t>
            </a:r>
          </a:p>
        </p:txBody>
      </p:sp>
      <p:sp>
        <p:nvSpPr>
          <p:cNvPr id="7" name="Retângulo 6"/>
          <p:cNvSpPr/>
          <p:nvPr/>
        </p:nvSpPr>
        <p:spPr>
          <a:xfrm>
            <a:off x="721301" y="4591562"/>
            <a:ext cx="3401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 demandas de todas as áreas foram atendidas</a:t>
            </a:r>
            <a:endParaRPr lang="pt-BR" sz="1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921483" y="4299174"/>
            <a:ext cx="34010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Nenhuma área deixou de ser atendida ou eventos deixaram de ser realizados por falta de material ou falta de atendimento.</a:t>
            </a:r>
            <a:endParaRPr lang="pt-BR" sz="1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1890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617888" y="1526953"/>
            <a:ext cx="582433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Melhorar e fortalecer  </a:t>
            </a:r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Wingdings" panose="05000000000000000000" pitchFamily="2" charset="2"/>
              </a:rPr>
              <a:t>  promover a integração.</a:t>
            </a:r>
            <a:endParaRPr lang="pt-BR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104972" y="2833057"/>
            <a:ext cx="838297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b="1" i="1" dirty="0">
                <a:solidFill>
                  <a:srgbClr val="FFFF00"/>
                </a:solidFill>
              </a:rPr>
              <a:t>Movimentação de Material – Recebimento, Armazenagem e Expedição</a:t>
            </a:r>
            <a:r>
              <a:rPr lang="pt-BR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5" name="Retângulo 4"/>
          <p:cNvSpPr/>
          <p:nvPr/>
        </p:nvSpPr>
        <p:spPr>
          <a:xfrm>
            <a:off x="1617888" y="3399625"/>
            <a:ext cx="90529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Wingdings" panose="05000000000000000000" pitchFamily="2" charset="2"/>
              </a:rPr>
              <a:t>Melhoria do fluxo com a adoção de COTAS e a utilização de equipamentos mais adequados (ex.: </a:t>
            </a:r>
            <a:r>
              <a:rPr lang="pt-BR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Wingdings" panose="05000000000000000000" pitchFamily="2" charset="2"/>
              </a:rPr>
              <a:t>paleteira</a:t>
            </a:r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Wingdings" panose="05000000000000000000" pitchFamily="2" charset="2"/>
              </a:rPr>
              <a:t> elétrica).</a:t>
            </a:r>
            <a:endParaRPr lang="pt-BR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104972" y="4544628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Suprimento de Material: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617888" y="5047521"/>
            <a:ext cx="9052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Wingdings" panose="05000000000000000000" pitchFamily="2" charset="2"/>
              </a:rPr>
              <a:t>Gerar informação e dados de consumo para auxiliar na geração de informação mais precisa para ativação do Suprimento de Material e dados para COMPRAS de MATERIAL.</a:t>
            </a:r>
            <a:endParaRPr lang="pt-BR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617888" y="1926262"/>
            <a:ext cx="614928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Promover e participar de treinamentos relacionados à área.</a:t>
            </a:r>
            <a:endParaRPr lang="pt-BR" sz="1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04972" y="959754"/>
            <a:ext cx="838297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b="1" i="1" dirty="0">
                <a:solidFill>
                  <a:srgbClr val="FFFF00"/>
                </a:solidFill>
              </a:rPr>
              <a:t>Relacionamento interpessoal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3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04972" y="1482428"/>
            <a:ext cx="376064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b="1" i="1" dirty="0">
                <a:solidFill>
                  <a:srgbClr val="FFFF00"/>
                </a:solidFill>
              </a:rPr>
              <a:t>Administração de Materiais: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17887" y="2048996"/>
            <a:ext cx="84153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Wingdings" panose="05000000000000000000" pitchFamily="2" charset="2"/>
              </a:rPr>
              <a:t>Gerenciamento diário da demanda das áreas buscando a conscientização na gestão correta do consumo.</a:t>
            </a:r>
            <a:endParaRPr lang="pt-BR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617887" y="3052960"/>
            <a:ext cx="745061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Wingdings" panose="05000000000000000000" pitchFamily="2" charset="2"/>
              </a:rPr>
              <a:t>Gerenciamento das COTAS de CONSUMO.</a:t>
            </a:r>
            <a:endParaRPr lang="pt-BR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617887" y="3779924"/>
            <a:ext cx="841534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Wingdings" panose="05000000000000000000" pitchFamily="2" charset="2"/>
              </a:rPr>
              <a:t>Gerenciamento dos dados no Sistema, visando gerar economia ($).</a:t>
            </a:r>
            <a:endParaRPr lang="pt-BR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4102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S_polygon1">
            <a:extLst>
              <a:ext uri="{FF2B5EF4-FFF2-40B4-BE49-F238E27FC236}">
                <a16:creationId xmlns:a16="http://schemas.microsoft.com/office/drawing/2014/main" xmlns="" id="{E155F9B4-63C3-421B-9C6C-7C171932D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20753" cy="6857999"/>
          </a:xfrm>
          <a:custGeom>
            <a:avLst/>
            <a:gdLst>
              <a:gd name="T0" fmla="*/ 53965 w 53970"/>
              <a:gd name="T1" fmla="*/ 31790 h 31790"/>
              <a:gd name="T2" fmla="*/ 53965 w 53970"/>
              <a:gd name="T3" fmla="*/ 0 h 31790"/>
              <a:gd name="T4" fmla="*/ 0 w 53970"/>
              <a:gd name="T5" fmla="*/ 0 h 31790"/>
              <a:gd name="T6" fmla="*/ 0 w 53970"/>
              <a:gd name="T7" fmla="*/ 23400 h 31790"/>
              <a:gd name="T8" fmla="*/ 9805 w 53970"/>
              <a:gd name="T9" fmla="*/ 23400 h 31790"/>
              <a:gd name="T10" fmla="*/ 19445 w 53970"/>
              <a:gd name="T11" fmla="*/ 31790 h 31790"/>
              <a:gd name="T12" fmla="*/ 53965 w 53970"/>
              <a:gd name="T13" fmla="*/ 31790 h 31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970" h="31790">
                <a:moveTo>
                  <a:pt x="53965" y="31790"/>
                </a:moveTo>
                <a:lnTo>
                  <a:pt x="53965" y="0"/>
                </a:lnTo>
                <a:lnTo>
                  <a:pt x="0" y="0"/>
                </a:lnTo>
                <a:lnTo>
                  <a:pt x="0" y="23400"/>
                </a:lnTo>
                <a:lnTo>
                  <a:pt x="9805" y="23400"/>
                </a:lnTo>
                <a:lnTo>
                  <a:pt x="19445" y="31790"/>
                </a:lnTo>
                <a:lnTo>
                  <a:pt x="53965" y="3179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0" name="Rectangle 1892">
            <a:extLst>
              <a:ext uri="{FF2B5EF4-FFF2-40B4-BE49-F238E27FC236}">
                <a16:creationId xmlns:a16="http://schemas.microsoft.com/office/drawing/2014/main" xmlns="" id="{98F5105F-0AE6-4A8C-B26B-EBAF2B3C3F59}"/>
              </a:ext>
            </a:extLst>
          </p:cNvPr>
          <p:cNvSpPr/>
          <p:nvPr/>
        </p:nvSpPr>
        <p:spPr>
          <a:xfrm>
            <a:off x="1" y="5022574"/>
            <a:ext cx="1881808" cy="1835426"/>
          </a:xfrm>
          <a:custGeom>
            <a:avLst/>
            <a:gdLst>
              <a:gd name="connsiteX0" fmla="*/ 0 w 1831340"/>
              <a:gd name="connsiteY0" fmla="*/ 0 h 511810"/>
              <a:gd name="connsiteX1" fmla="*/ 1831340 w 1831340"/>
              <a:gd name="connsiteY1" fmla="*/ 0 h 511810"/>
              <a:gd name="connsiteX2" fmla="*/ 1831340 w 1831340"/>
              <a:gd name="connsiteY2" fmla="*/ 511810 h 511810"/>
              <a:gd name="connsiteX3" fmla="*/ 0 w 1831340"/>
              <a:gd name="connsiteY3" fmla="*/ 511810 h 511810"/>
              <a:gd name="connsiteX4" fmla="*/ 0 w 1831340"/>
              <a:gd name="connsiteY4" fmla="*/ 0 h 511810"/>
              <a:gd name="connsiteX0" fmla="*/ 0 w 1831340"/>
              <a:gd name="connsiteY0" fmla="*/ 0 h 511810"/>
              <a:gd name="connsiteX1" fmla="*/ 1228609 w 1831340"/>
              <a:gd name="connsiteY1" fmla="*/ 0 h 511810"/>
              <a:gd name="connsiteX2" fmla="*/ 1831340 w 1831340"/>
              <a:gd name="connsiteY2" fmla="*/ 511810 h 511810"/>
              <a:gd name="connsiteX3" fmla="*/ 0 w 1831340"/>
              <a:gd name="connsiteY3" fmla="*/ 511810 h 511810"/>
              <a:gd name="connsiteX4" fmla="*/ 0 w 1831340"/>
              <a:gd name="connsiteY4" fmla="*/ 0 h 511810"/>
              <a:gd name="connsiteX0" fmla="*/ 0 w 1831340"/>
              <a:gd name="connsiteY0" fmla="*/ 0 h 511810"/>
              <a:gd name="connsiteX1" fmla="*/ 1254367 w 1831340"/>
              <a:gd name="connsiteY1" fmla="*/ 0 h 511810"/>
              <a:gd name="connsiteX2" fmla="*/ 1831340 w 1831340"/>
              <a:gd name="connsiteY2" fmla="*/ 511810 h 511810"/>
              <a:gd name="connsiteX3" fmla="*/ 0 w 1831340"/>
              <a:gd name="connsiteY3" fmla="*/ 511810 h 511810"/>
              <a:gd name="connsiteX4" fmla="*/ 0 w 1831340"/>
              <a:gd name="connsiteY4" fmla="*/ 0 h 511810"/>
              <a:gd name="connsiteX0" fmla="*/ 0 w 1831340"/>
              <a:gd name="connsiteY0" fmla="*/ 0 h 511810"/>
              <a:gd name="connsiteX1" fmla="*/ 1254367 w 1831340"/>
              <a:gd name="connsiteY1" fmla="*/ 0 h 511810"/>
              <a:gd name="connsiteX2" fmla="*/ 1831340 w 1831340"/>
              <a:gd name="connsiteY2" fmla="*/ 511810 h 511810"/>
              <a:gd name="connsiteX3" fmla="*/ 0 w 1831340"/>
              <a:gd name="connsiteY3" fmla="*/ 511810 h 511810"/>
              <a:gd name="connsiteX4" fmla="*/ 0 w 1831340"/>
              <a:gd name="connsiteY4" fmla="*/ 0 h 511810"/>
              <a:gd name="connsiteX0" fmla="*/ 0 w 1831340"/>
              <a:gd name="connsiteY0" fmla="*/ 0 h 511810"/>
              <a:gd name="connsiteX1" fmla="*/ 1223887 w 1831340"/>
              <a:gd name="connsiteY1" fmla="*/ 0 h 511810"/>
              <a:gd name="connsiteX2" fmla="*/ 1831340 w 1831340"/>
              <a:gd name="connsiteY2" fmla="*/ 511810 h 511810"/>
              <a:gd name="connsiteX3" fmla="*/ 0 w 1831340"/>
              <a:gd name="connsiteY3" fmla="*/ 511810 h 511810"/>
              <a:gd name="connsiteX4" fmla="*/ 0 w 1831340"/>
              <a:gd name="connsiteY4" fmla="*/ 0 h 511810"/>
              <a:gd name="connsiteX0" fmla="*/ 0 w 1831340"/>
              <a:gd name="connsiteY0" fmla="*/ 0 h 511810"/>
              <a:gd name="connsiteX1" fmla="*/ 1246747 w 1831340"/>
              <a:gd name="connsiteY1" fmla="*/ 0 h 511810"/>
              <a:gd name="connsiteX2" fmla="*/ 1831340 w 1831340"/>
              <a:gd name="connsiteY2" fmla="*/ 511810 h 511810"/>
              <a:gd name="connsiteX3" fmla="*/ 0 w 1831340"/>
              <a:gd name="connsiteY3" fmla="*/ 511810 h 511810"/>
              <a:gd name="connsiteX4" fmla="*/ 0 w 1831340"/>
              <a:gd name="connsiteY4" fmla="*/ 0 h 511810"/>
              <a:gd name="connsiteX0" fmla="*/ 0 w 1787525"/>
              <a:gd name="connsiteY0" fmla="*/ 0 h 511810"/>
              <a:gd name="connsiteX1" fmla="*/ 1246747 w 1787525"/>
              <a:gd name="connsiteY1" fmla="*/ 0 h 511810"/>
              <a:gd name="connsiteX2" fmla="*/ 1787525 w 1787525"/>
              <a:gd name="connsiteY2" fmla="*/ 511810 h 511810"/>
              <a:gd name="connsiteX3" fmla="*/ 0 w 1787525"/>
              <a:gd name="connsiteY3" fmla="*/ 511810 h 511810"/>
              <a:gd name="connsiteX4" fmla="*/ 0 w 1787525"/>
              <a:gd name="connsiteY4" fmla="*/ 0 h 511810"/>
              <a:gd name="connsiteX0" fmla="*/ 0 w 1840865"/>
              <a:gd name="connsiteY0" fmla="*/ 0 h 511810"/>
              <a:gd name="connsiteX1" fmla="*/ 1246747 w 1840865"/>
              <a:gd name="connsiteY1" fmla="*/ 0 h 511810"/>
              <a:gd name="connsiteX2" fmla="*/ 1840865 w 1840865"/>
              <a:gd name="connsiteY2" fmla="*/ 511810 h 511810"/>
              <a:gd name="connsiteX3" fmla="*/ 0 w 1840865"/>
              <a:gd name="connsiteY3" fmla="*/ 511810 h 511810"/>
              <a:gd name="connsiteX4" fmla="*/ 0 w 1840865"/>
              <a:gd name="connsiteY4" fmla="*/ 0 h 51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865" h="511810">
                <a:moveTo>
                  <a:pt x="0" y="0"/>
                </a:moveTo>
                <a:lnTo>
                  <a:pt x="1246747" y="0"/>
                </a:lnTo>
                <a:lnTo>
                  <a:pt x="1840865" y="511810"/>
                </a:lnTo>
                <a:lnTo>
                  <a:pt x="0" y="511810"/>
                </a:lnTo>
                <a:lnTo>
                  <a:pt x="0" y="0"/>
                </a:lnTo>
                <a:close/>
              </a:path>
            </a:pathLst>
          </a:custGeom>
          <a:solidFill>
            <a:srgbClr val="DB6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1" name="Text Box 1914">
            <a:extLst>
              <a:ext uri="{FF2B5EF4-FFF2-40B4-BE49-F238E27FC236}">
                <a16:creationId xmlns:a16="http://schemas.microsoft.com/office/drawing/2014/main" xmlns="" id="{71FC569D-FD5D-4871-8082-933730707006}"/>
              </a:ext>
            </a:extLst>
          </p:cNvPr>
          <p:cNvSpPr txBox="1"/>
          <p:nvPr/>
        </p:nvSpPr>
        <p:spPr>
          <a:xfrm>
            <a:off x="6377471" y="286037"/>
            <a:ext cx="3736672" cy="3530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00467A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PREFEITURA DE SALTO / 2023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WS_polygon2">
            <a:extLst>
              <a:ext uri="{FF2B5EF4-FFF2-40B4-BE49-F238E27FC236}">
                <a16:creationId xmlns:a16="http://schemas.microsoft.com/office/drawing/2014/main" xmlns="" id="{C4370CC9-C5E0-4BCB-8244-EA312A93D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617" y="1055585"/>
            <a:ext cx="6569520" cy="3398853"/>
          </a:xfrm>
          <a:custGeom>
            <a:avLst/>
            <a:gdLst>
              <a:gd name="T0" fmla="*/ 39580 w 39580"/>
              <a:gd name="T1" fmla="*/ 0 h 23995"/>
              <a:gd name="T2" fmla="*/ 4930 w 39580"/>
              <a:gd name="T3" fmla="*/ 0 h 23995"/>
              <a:gd name="T4" fmla="*/ 0 w 39580"/>
              <a:gd name="T5" fmla="*/ 5725 h 23995"/>
              <a:gd name="T6" fmla="*/ 0 w 39580"/>
              <a:gd name="T7" fmla="*/ 23995 h 23995"/>
              <a:gd name="T8" fmla="*/ 39580 w 39580"/>
              <a:gd name="T9" fmla="*/ 23995 h 23995"/>
              <a:gd name="T10" fmla="*/ 39580 w 39580"/>
              <a:gd name="T11" fmla="*/ 0 h 23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580" h="23995">
                <a:moveTo>
                  <a:pt x="39580" y="0"/>
                </a:moveTo>
                <a:lnTo>
                  <a:pt x="4930" y="0"/>
                </a:lnTo>
                <a:lnTo>
                  <a:pt x="0" y="5725"/>
                </a:lnTo>
                <a:lnTo>
                  <a:pt x="0" y="23995"/>
                </a:lnTo>
                <a:lnTo>
                  <a:pt x="39580" y="23995"/>
                </a:lnTo>
                <a:lnTo>
                  <a:pt x="39580" y="0"/>
                </a:lnTo>
                <a:close/>
              </a:path>
            </a:pathLst>
          </a:custGeom>
          <a:solidFill>
            <a:srgbClr val="0046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BE99AB57-5AFA-4105-AC72-E853DFB5DFC7}"/>
              </a:ext>
            </a:extLst>
          </p:cNvPr>
          <p:cNvSpPr txBox="1"/>
          <p:nvPr/>
        </p:nvSpPr>
        <p:spPr>
          <a:xfrm>
            <a:off x="6652592" y="1685156"/>
            <a:ext cx="492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kern="1400" spc="-50" dirty="0">
                <a:solidFill>
                  <a:srgbClr val="FFFF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Central de Monitoramento e Gerenciamento dos Veículos da Frota da Prefeitura da Estância Turística de Salto</a:t>
            </a:r>
            <a:endParaRPr lang="pt-BR" b="1" kern="1400" spc="-5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Imagem 18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E5F7FCE0-3887-4078-AA3D-1733CDF7D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3" y="142362"/>
            <a:ext cx="1758712" cy="66602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0CF3297-845D-0DC5-8DA6-B347C8544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/>
        </p:blipFill>
        <p:spPr bwMode="auto">
          <a:xfrm>
            <a:off x="6264466" y="4355577"/>
            <a:ext cx="5017171" cy="2203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444EA4-E096-404D-9824-FF5A2434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3252B5-F3E6-4058-A723-196087E9E541}" type="datetime1">
              <a:rPr lang="pt-BR" smtClean="0"/>
              <a:t>24/11/2023</a:t>
            </a:fld>
            <a:endParaRPr lang="en-US" dirty="0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Gerenciamento e Monitoramento da Frota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pic>
        <p:nvPicPr>
          <p:cNvPr id="16" name="Imagem 15" descr="Tabela&#10;&#10;Descrição gerada automaticamente">
            <a:extLst>
              <a:ext uri="{FF2B5EF4-FFF2-40B4-BE49-F238E27FC236}">
                <a16:creationId xmlns:a16="http://schemas.microsoft.com/office/drawing/2014/main" xmlns="" id="{6482ABD8-BD16-4AB5-942C-6346AA67CE4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7" y="1758462"/>
            <a:ext cx="11552508" cy="505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555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444EA4-E096-404D-9824-FF5A2434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3252B5-F3E6-4058-A723-196087E9E541}" type="datetime1">
              <a:rPr lang="pt-BR" smtClean="0"/>
              <a:t>24/11/2023</a:t>
            </a:fld>
            <a:endParaRPr lang="en-US" dirty="0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Gerenciamento e Monitoramento da Frota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xmlns="" id="{23C1ADDD-CA0F-4DCB-8A0B-AB5A41E2AB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688026"/>
              </p:ext>
            </p:extLst>
          </p:nvPr>
        </p:nvGraphicFramePr>
        <p:xfrm>
          <a:off x="5240338" y="2312988"/>
          <a:ext cx="6021387" cy="399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6415686" imgH="4533529" progId="Acrobat.Document.DC">
                  <p:embed/>
                </p:oleObj>
              </mc:Choice>
              <mc:Fallback>
                <p:oleObj name="Acrobat Document" r:id="rId4" imgW="6415686" imgH="4533529" progId="Acrobat.Document.DC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xmlns="" id="{23C1ADDD-CA0F-4DCB-8A0B-AB5A41E2AB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40338" y="2312988"/>
                        <a:ext cx="6021387" cy="3998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31DCDC1-BD0E-4C5E-BE43-95AFD48E489F}"/>
              </a:ext>
            </a:extLst>
          </p:cNvPr>
          <p:cNvSpPr txBox="1"/>
          <p:nvPr/>
        </p:nvSpPr>
        <p:spPr>
          <a:xfrm>
            <a:off x="190793" y="1814732"/>
            <a:ext cx="429680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Iniciamos o Processo  = 3448/2022</a:t>
            </a:r>
          </a:p>
          <a:p>
            <a:endParaRPr lang="pt-BR" dirty="0">
              <a:solidFill>
                <a:srgbClr val="0000CC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Anexo – I do Termo de Referência  - Prestação de Serviço de   Rastreamento</a:t>
            </a:r>
          </a:p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Monitoramento e Gerenciamento da Frota da Prefeitura na data 11/08/2022.</a:t>
            </a:r>
          </a:p>
          <a:p>
            <a:endParaRPr lang="pt-BR" sz="1600" dirty="0">
              <a:solidFill>
                <a:srgbClr val="0000CC"/>
              </a:solidFill>
              <a:latin typeface="Montserrat Medium" panose="00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6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“ Neste contexto a técnica de trabalho usado para definir as prioridades foram fundamentais para tomada de decisões; conforme figura, a técnica GUT define prazo, eficiência e eficácia no projeto.”</a:t>
            </a:r>
          </a:p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0047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444EA4-E096-404D-9824-FF5A2434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3252B5-F3E6-4058-A723-196087E9E541}" type="datetime1">
              <a:rPr lang="pt-BR" smtClean="0"/>
              <a:t>24/11/2023</a:t>
            </a:fld>
            <a:endParaRPr lang="en-US" dirty="0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Gerenciamento e Monitoramento da Frota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pic>
        <p:nvPicPr>
          <p:cNvPr id="3" name="Imagem 2" descr="Casa com gramado na frente de um carro&#10;&#10;Descrição gerada automaticamente">
            <a:extLst>
              <a:ext uri="{FF2B5EF4-FFF2-40B4-BE49-F238E27FC236}">
                <a16:creationId xmlns:a16="http://schemas.microsoft.com/office/drawing/2014/main" xmlns="" id="{28F867A3-EACD-4132-8019-FD2D732CD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69" y="1514035"/>
            <a:ext cx="7125286" cy="516811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90DDFBA-7980-4546-9656-48BC86AF601E}"/>
              </a:ext>
            </a:extLst>
          </p:cNvPr>
          <p:cNvSpPr txBox="1"/>
          <p:nvPr/>
        </p:nvSpPr>
        <p:spPr>
          <a:xfrm>
            <a:off x="319745" y="1630844"/>
            <a:ext cx="4296801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Contrato Administrativo nº 078/2023</a:t>
            </a:r>
          </a:p>
          <a:p>
            <a:pPr algn="ctr"/>
            <a:endParaRPr lang="pt-BR" dirty="0">
              <a:solidFill>
                <a:srgbClr val="0000CC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Datado </a:t>
            </a:r>
            <a:r>
              <a:rPr lang="pt-BR" sz="1600" b="1" u="sng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01/03/2023</a:t>
            </a:r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pela presente Ordem de Serviço, fica autorizado a empresa TSM – TECNOLOGIA E SISTEMA DE MONITORAMENTO LTDA, situada em Curitiba – PR.</a:t>
            </a:r>
          </a:p>
          <a:p>
            <a:endParaRPr lang="pt-BR" sz="1600" dirty="0">
              <a:solidFill>
                <a:srgbClr val="0000CC"/>
              </a:solidFill>
              <a:latin typeface="Montserrat Medium" panose="00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“ Inicialização do Sistema de Controle de Prestação de Serviço de Rastreamento, Monitoramento e Gerenciamento da Frota da Prefeitura de Salto – no primeiro momento foram instalados em </a:t>
            </a:r>
            <a:r>
              <a:rPr lang="pt-BR" sz="1400" b="1" i="1" dirty="0">
                <a:solidFill>
                  <a:srgbClr val="0000CC"/>
                </a:solidFill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98 veículos</a:t>
            </a:r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com o resultado positivo e a redução de custo com compra de combustíveis e também de realização de horas extras, foi realizado aditamento ao contrato ampliando em mais </a:t>
            </a:r>
            <a:r>
              <a:rPr lang="pt-BR" sz="1400" b="1" i="1" dirty="0">
                <a:solidFill>
                  <a:srgbClr val="0000CC"/>
                </a:solidFill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43 veículos, totalizando 141 veículos monitorados = 78 % da Frota.” </a:t>
            </a:r>
          </a:p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178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444EA4-E096-404D-9824-FF5A2434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3252B5-F3E6-4058-A723-196087E9E541}" type="datetime1">
              <a:rPr lang="pt-BR" smtClean="0"/>
              <a:t>24/11/2023</a:t>
            </a:fld>
            <a:endParaRPr lang="en-US" dirty="0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Gerenciamento e Monitoramento da Frota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2ECD59C0-90DA-469C-A481-1C30816D5D99}"/>
              </a:ext>
            </a:extLst>
          </p:cNvPr>
          <p:cNvSpPr txBox="1"/>
          <p:nvPr/>
        </p:nvSpPr>
        <p:spPr>
          <a:xfrm>
            <a:off x="7793971" y="1490613"/>
            <a:ext cx="4296801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Contrato Administrativo nº 078/2023</a:t>
            </a:r>
          </a:p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Entrando em operação, foi instalado na sede da Prefeitura, a Central de Gerenciamento e Monitoramento da Frota. </a:t>
            </a:r>
          </a:p>
          <a:p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Iniciamos em 9 ( nove) etapas conforme o cronograma da técnica GUT:</a:t>
            </a:r>
          </a:p>
          <a:p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1º Projeto Piloto – utilizando neste processo o controle dos veículos com sistema;</a:t>
            </a:r>
          </a:p>
          <a:p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2º alimentação do sistema em geral;</a:t>
            </a:r>
          </a:p>
          <a:p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3º cursos aos servidores nomeados pela Secretaria da Administração para controle do sistema;</a:t>
            </a:r>
          </a:p>
          <a:p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4º apresentação do sistema para os chefes de gabinetes e para os gestores nomeados a trabalhar com o sistema;</a:t>
            </a:r>
          </a:p>
          <a:p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5º inicio do treinamentos com os gestores nomeados;</a:t>
            </a:r>
          </a:p>
          <a:p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6º treinamento com os servidores da oficina central;</a:t>
            </a:r>
          </a:p>
          <a:p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7º realização para acesso no sistema para os gestores; </a:t>
            </a:r>
          </a:p>
          <a:p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8º cadastramento dos servidores credenciado a conduzir os veículos;</a:t>
            </a:r>
          </a:p>
          <a:p>
            <a:r>
              <a:rPr lang="pt-BR" sz="1400" b="1" i="1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9º acompanhamento do sistema em geral.</a:t>
            </a:r>
          </a:p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Imagem 7" descr="Menino sentado em uma cadeira&#10;&#10;Descrição gerada automaticamente com confiança baixa">
            <a:extLst>
              <a:ext uri="{FF2B5EF4-FFF2-40B4-BE49-F238E27FC236}">
                <a16:creationId xmlns:a16="http://schemas.microsoft.com/office/drawing/2014/main" xmlns="" id="{E487228E-9519-4436-9E9B-4D29F6F75B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7" y="1682463"/>
            <a:ext cx="7366514" cy="45243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D7887A8D-7E56-486C-B212-6383209CE40B}"/>
              </a:ext>
            </a:extLst>
          </p:cNvPr>
          <p:cNvSpPr txBox="1"/>
          <p:nvPr/>
        </p:nvSpPr>
        <p:spPr>
          <a:xfrm>
            <a:off x="373602" y="6133505"/>
            <a:ext cx="7366514" cy="529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>
              <a:lnSpc>
                <a:spcPct val="150000"/>
              </a:lnSpc>
              <a:spcAft>
                <a:spcPts val="800"/>
              </a:spcAft>
            </a:pPr>
            <a:r>
              <a:rPr lang="pt-BR" sz="1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 Sala de Operações e Controle da Frota – Através do Sistema de Gerenciamento e Monitoramento da Frota de Veículos da Prefeitura da Estância Turística de Salto/SP</a:t>
            </a: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23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444EA4-E096-404D-9824-FF5A2434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3252B5-F3E6-4058-A723-196087E9E541}" type="datetime1">
              <a:rPr lang="pt-BR" smtClean="0"/>
              <a:t>24/11/2023</a:t>
            </a:fld>
            <a:endParaRPr lang="en-US" dirty="0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Gerenciamento e Monitoramento da Frota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764513D8-F274-4918-A22D-64E3A32B4548}"/>
              </a:ext>
            </a:extLst>
          </p:cNvPr>
          <p:cNvGraphicFramePr>
            <a:graphicFrameLocks/>
          </p:cNvGraphicFramePr>
          <p:nvPr/>
        </p:nvGraphicFramePr>
        <p:xfrm>
          <a:off x="319747" y="1835206"/>
          <a:ext cx="8132798" cy="4603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O que é hora extra e como calcular? - Ivando Agente de Saude">
            <a:extLst>
              <a:ext uri="{FF2B5EF4-FFF2-40B4-BE49-F238E27FC236}">
                <a16:creationId xmlns:a16="http://schemas.microsoft.com/office/drawing/2014/main" xmlns="" id="{85DB002A-5225-4C19-AA19-8488BCC52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342" y="4251540"/>
            <a:ext cx="1618860" cy="85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23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Gerenciamento e Monitoramento da Frota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983F3A6-A034-495D-816E-7BA40B20FA66}"/>
              </a:ext>
            </a:extLst>
          </p:cNvPr>
          <p:cNvSpPr txBox="1"/>
          <p:nvPr/>
        </p:nvSpPr>
        <p:spPr>
          <a:xfrm>
            <a:off x="8368845" y="1672094"/>
            <a:ext cx="362263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1800" dirty="0">
                <a:solidFill>
                  <a:srgbClr val="0000CC"/>
                </a:solidFill>
              </a:rPr>
              <a:t>Comparativo de Gastos com Combustíveis da Frota:</a:t>
            </a: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 dirty="0">
              <a:solidFill>
                <a:srgbClr val="0000CC"/>
              </a:solidFill>
            </a:endParaRP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1400" dirty="0">
                <a:solidFill>
                  <a:srgbClr val="0000CC"/>
                </a:solidFill>
              </a:rPr>
              <a:t>Este comparativo e baseado em uma Planilha de Excel, o qual um Servidor alimentava digitando os cupons, que recebia de todas as Secretarias para controle dos gastos em combustíveis. </a:t>
            </a:r>
            <a:endParaRPr lang="pt-BR" sz="1800" dirty="0">
              <a:solidFill>
                <a:srgbClr val="0000CC"/>
              </a:solidFill>
            </a:endParaRP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 sz="1800" dirty="0">
              <a:solidFill>
                <a:srgbClr val="0000CC"/>
              </a:solidFill>
            </a:endParaRPr>
          </a:p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Posto de gasolina - ícones de indústria grátis">
            <a:extLst>
              <a:ext uri="{FF2B5EF4-FFF2-40B4-BE49-F238E27FC236}">
                <a16:creationId xmlns:a16="http://schemas.microsoft.com/office/drawing/2014/main" xmlns="" id="{D6CDF296-31B7-4D7B-A040-24BDFB520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8" y="2666795"/>
            <a:ext cx="3130826" cy="26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8">
            <a:extLst>
              <a:ext uri="{FF2B5EF4-FFF2-40B4-BE49-F238E27FC236}">
                <a16:creationId xmlns:a16="http://schemas.microsoft.com/office/drawing/2014/main" xmlns="" id="{69B833E7-FC58-45D4-9768-E2C4BF6D18FF}"/>
              </a:ext>
            </a:extLst>
          </p:cNvPr>
          <p:cNvSpPr txBox="1"/>
          <p:nvPr/>
        </p:nvSpPr>
        <p:spPr>
          <a:xfrm>
            <a:off x="400507" y="1835798"/>
            <a:ext cx="5258171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Comparativo baseado no controle manual do antigo gestor do contrato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35ED2F0-1493-4710-80B7-5DCE8B0D3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845" y="3795658"/>
            <a:ext cx="3622633" cy="26971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08909D9-6708-4C8D-91D0-C30AECFE0A5F}"/>
              </a:ext>
            </a:extLst>
          </p:cNvPr>
          <p:cNvSpPr txBox="1"/>
          <p:nvPr/>
        </p:nvSpPr>
        <p:spPr>
          <a:xfrm>
            <a:off x="167561" y="5570723"/>
            <a:ext cx="8201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Total em gasto de Combustível pela Frota no período de fevereiro a junho/23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8A3BA190-4628-4521-A5F4-A4B91AE1B2A3}"/>
              </a:ext>
            </a:extLst>
          </p:cNvPr>
          <p:cNvSpPr txBox="1"/>
          <p:nvPr/>
        </p:nvSpPr>
        <p:spPr>
          <a:xfrm>
            <a:off x="3684343" y="5922745"/>
            <a:ext cx="334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u="none" strike="noStrike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R$ 597.353,04</a:t>
            </a:r>
            <a:r>
              <a:rPr lang="pt-BR" sz="4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A7672E2E-73A2-410B-B685-EF88ACFBEF9D}"/>
              </a:ext>
            </a:extLst>
          </p:cNvPr>
          <p:cNvSpPr txBox="1"/>
          <p:nvPr/>
        </p:nvSpPr>
        <p:spPr>
          <a:xfrm>
            <a:off x="4159134" y="341764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Total em Litros 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2F2CAF6D-E86C-41AC-950C-A7283B08CB0D}"/>
              </a:ext>
            </a:extLst>
          </p:cNvPr>
          <p:cNvSpPr txBox="1"/>
          <p:nvPr/>
        </p:nvSpPr>
        <p:spPr>
          <a:xfrm>
            <a:off x="3871589" y="3960009"/>
            <a:ext cx="2720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u="none" strike="noStrike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123.840 Lts</a:t>
            </a:r>
            <a:endParaRPr lang="pt-BR" sz="40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0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A8A56CA-F3B7-59BE-E0E1-68E084C80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/>
        </p:blipFill>
        <p:spPr bwMode="auto">
          <a:xfrm>
            <a:off x="2449468" y="-765732"/>
            <a:ext cx="7028932" cy="2845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7FA1543-191E-DFF8-3EA5-79793A88C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53" y="2216212"/>
            <a:ext cx="11690093" cy="45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69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Gerenciamento e Monitoramento da Frota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983F3A6-A034-495D-816E-7BA40B20FA66}"/>
              </a:ext>
            </a:extLst>
          </p:cNvPr>
          <p:cNvSpPr txBox="1"/>
          <p:nvPr/>
        </p:nvSpPr>
        <p:spPr>
          <a:xfrm>
            <a:off x="8368845" y="1672094"/>
            <a:ext cx="362263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1800" dirty="0">
                <a:solidFill>
                  <a:srgbClr val="0000CC"/>
                </a:solidFill>
              </a:rPr>
              <a:t>Comparativo de Gastos com Combustíveis da Frota:</a:t>
            </a: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 dirty="0">
              <a:solidFill>
                <a:srgbClr val="0000CC"/>
              </a:solidFill>
            </a:endParaRP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1400" dirty="0">
                <a:solidFill>
                  <a:srgbClr val="0000CC"/>
                </a:solidFill>
              </a:rPr>
              <a:t>Este comparativo e baseado via Sistema, onde cada Secretaria tem um Gestor nomeado para realizar o controle da frota, ou seja, cada secretaria controla sua frota em geral.</a:t>
            </a:r>
            <a:endParaRPr lang="pt-BR" sz="1800" dirty="0">
              <a:solidFill>
                <a:srgbClr val="0000CC"/>
              </a:solidFill>
            </a:endParaRP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 sz="1800" dirty="0">
              <a:solidFill>
                <a:srgbClr val="0000CC"/>
              </a:solidFill>
            </a:endParaRPr>
          </a:p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Posto de gasolina - ícones de indústria grátis">
            <a:extLst>
              <a:ext uri="{FF2B5EF4-FFF2-40B4-BE49-F238E27FC236}">
                <a16:creationId xmlns:a16="http://schemas.microsoft.com/office/drawing/2014/main" xmlns="" id="{D6CDF296-31B7-4D7B-A040-24BDFB520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8" y="2666795"/>
            <a:ext cx="3130826" cy="271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8">
            <a:extLst>
              <a:ext uri="{FF2B5EF4-FFF2-40B4-BE49-F238E27FC236}">
                <a16:creationId xmlns:a16="http://schemas.microsoft.com/office/drawing/2014/main" xmlns="" id="{69B833E7-FC58-45D4-9768-E2C4BF6D18FF}"/>
              </a:ext>
            </a:extLst>
          </p:cNvPr>
          <p:cNvSpPr txBox="1"/>
          <p:nvPr/>
        </p:nvSpPr>
        <p:spPr>
          <a:xfrm>
            <a:off x="400507" y="1835798"/>
            <a:ext cx="5258171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Comparativo baseado no Sistema de monitoramento Alimentando por cada Gestor nomeado pelas Secretarias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08909D9-6708-4C8D-91D0-C30AECFE0A5F}"/>
              </a:ext>
            </a:extLst>
          </p:cNvPr>
          <p:cNvSpPr txBox="1"/>
          <p:nvPr/>
        </p:nvSpPr>
        <p:spPr>
          <a:xfrm>
            <a:off x="570428" y="5356362"/>
            <a:ext cx="7904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Total em gasto de Combustível pela Frota, registrado no sistema nos meses</a:t>
            </a:r>
          </a:p>
          <a:p>
            <a:r>
              <a:rPr lang="pt-BR" b="1" i="1" dirty="0">
                <a:latin typeface="Book Antiqua" panose="02040602050305030304" pitchFamily="18" charset="0"/>
              </a:rPr>
              <a:t>de junho a novembro/23.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8A3BA190-4628-4521-A5F4-A4B91AE1B2A3}"/>
              </a:ext>
            </a:extLst>
          </p:cNvPr>
          <p:cNvSpPr txBox="1"/>
          <p:nvPr/>
        </p:nvSpPr>
        <p:spPr>
          <a:xfrm>
            <a:off x="3701254" y="5867972"/>
            <a:ext cx="3432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pt-BR" sz="3200" b="1" i="1" u="none" strike="noStrike" dirty="0">
                <a:solidFill>
                  <a:srgbClr val="006600"/>
                </a:solidFill>
                <a:effectLst/>
                <a:latin typeface="Book Antiqua" panose="02040602050305030304" pitchFamily="18" charset="0"/>
              </a:rPr>
              <a:t>R$       225.961,78 </a:t>
            </a:r>
            <a:endParaRPr lang="pt-BR" sz="3200" b="1" i="1" dirty="0">
              <a:solidFill>
                <a:srgbClr val="00660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A7672E2E-73A2-410B-B685-EF88ACFBEF9D}"/>
              </a:ext>
            </a:extLst>
          </p:cNvPr>
          <p:cNvSpPr txBox="1"/>
          <p:nvPr/>
        </p:nvSpPr>
        <p:spPr>
          <a:xfrm>
            <a:off x="4046671" y="333550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Total em Litros 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2F2CAF6D-E86C-41AC-950C-A7283B08CB0D}"/>
              </a:ext>
            </a:extLst>
          </p:cNvPr>
          <p:cNvSpPr txBox="1"/>
          <p:nvPr/>
        </p:nvSpPr>
        <p:spPr>
          <a:xfrm>
            <a:off x="3915252" y="3693813"/>
            <a:ext cx="236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u="none" strike="noStrike" dirty="0">
                <a:solidFill>
                  <a:srgbClr val="006600"/>
                </a:solidFill>
                <a:effectLst/>
                <a:latin typeface="Book Antiqua" panose="02040602050305030304" pitchFamily="18" charset="0"/>
              </a:rPr>
              <a:t>89.075,79</a:t>
            </a:r>
            <a:r>
              <a:rPr lang="pt-BR" sz="4000" b="1" i="1" dirty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2590602-4910-4719-91AC-22608E4C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844" y="3710609"/>
            <a:ext cx="3622634" cy="294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18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</a:t>
            </a:r>
            <a:r>
              <a:rPr lang="en-US" sz="2400" b="1" dirty="0" err="1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Gerenciamento</a:t>
            </a:r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n-US" sz="2400" b="1" dirty="0" err="1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Monitoramento</a:t>
            </a:r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2400" b="1" dirty="0" err="1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Frota</a:t>
            </a:r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AC1049CE-8F56-49ED-A271-758341EB4580}"/>
              </a:ext>
            </a:extLst>
          </p:cNvPr>
          <p:cNvSpPr txBox="1"/>
          <p:nvPr/>
        </p:nvSpPr>
        <p:spPr>
          <a:xfrm>
            <a:off x="2676939" y="19901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DIFERENÇA DE GASTO EM PERCETUAIS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A18F79FF-5328-4EBF-9C2B-B3EC216FCFD2}"/>
              </a:ext>
            </a:extLst>
          </p:cNvPr>
          <p:cNvSpPr txBox="1"/>
          <p:nvPr/>
        </p:nvSpPr>
        <p:spPr>
          <a:xfrm>
            <a:off x="824678" y="3568233"/>
            <a:ext cx="334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u="none" strike="noStrike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R$ 597.353,04</a:t>
            </a:r>
            <a:r>
              <a:rPr lang="pt-BR" sz="4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E7C0CC51-D718-424F-B338-242FA57E5E6C}"/>
              </a:ext>
            </a:extLst>
          </p:cNvPr>
          <p:cNvSpPr txBox="1"/>
          <p:nvPr/>
        </p:nvSpPr>
        <p:spPr>
          <a:xfrm>
            <a:off x="1044252" y="5395496"/>
            <a:ext cx="2720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u="none" strike="noStrike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123.840 Lts</a:t>
            </a:r>
            <a:endParaRPr lang="pt-BR" sz="40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6D688224-8E74-4170-AE93-C5AA135A9074}"/>
              </a:ext>
            </a:extLst>
          </p:cNvPr>
          <p:cNvSpPr txBox="1"/>
          <p:nvPr/>
        </p:nvSpPr>
        <p:spPr>
          <a:xfrm>
            <a:off x="590354" y="3116147"/>
            <a:ext cx="461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Total em gasto de Combustível pela Frota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DA9D9558-EBEA-4985-937F-62EA6417CC02}"/>
              </a:ext>
            </a:extLst>
          </p:cNvPr>
          <p:cNvSpPr txBox="1"/>
          <p:nvPr/>
        </p:nvSpPr>
        <p:spPr>
          <a:xfrm>
            <a:off x="717277" y="4451971"/>
            <a:ext cx="3454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pt-BR" sz="4000" b="1" i="1" u="none" strike="noStrike" dirty="0">
                <a:solidFill>
                  <a:srgbClr val="006600"/>
                </a:solidFill>
                <a:effectLst/>
                <a:latin typeface="Book Antiqua" panose="02040602050305030304" pitchFamily="18" charset="0"/>
              </a:rPr>
              <a:t>R$ 225.961,78 </a:t>
            </a:r>
            <a:endParaRPr lang="pt-BR" sz="4000" b="1" i="1" dirty="0">
              <a:solidFill>
                <a:srgbClr val="006600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D1CA2ED8-988D-4FEE-828F-5B6D3635C66C}"/>
              </a:ext>
            </a:extLst>
          </p:cNvPr>
          <p:cNvSpPr txBox="1"/>
          <p:nvPr/>
        </p:nvSpPr>
        <p:spPr>
          <a:xfrm>
            <a:off x="595288" y="5109887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Total em Litros 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C4354813-7F3B-4250-BE08-F8DDCC8F8090}"/>
              </a:ext>
            </a:extLst>
          </p:cNvPr>
          <p:cNvSpPr txBox="1"/>
          <p:nvPr/>
        </p:nvSpPr>
        <p:spPr>
          <a:xfrm>
            <a:off x="980556" y="5950497"/>
            <a:ext cx="2848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u="none" strike="noStrike" dirty="0">
                <a:solidFill>
                  <a:srgbClr val="006600"/>
                </a:solidFill>
                <a:effectLst/>
                <a:latin typeface="Book Antiqua" panose="02040602050305030304" pitchFamily="18" charset="0"/>
              </a:rPr>
              <a:t>89.076   Lts</a:t>
            </a:r>
            <a:r>
              <a:rPr lang="pt-BR" sz="4000" b="1" i="1" dirty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19" name="Picture 4" descr="diferente-sinal">
            <a:extLst>
              <a:ext uri="{FF2B5EF4-FFF2-40B4-BE49-F238E27FC236}">
                <a16:creationId xmlns:a16="http://schemas.microsoft.com/office/drawing/2014/main" xmlns="" id="{40DFA2A5-9D00-4207-8810-3A3DEDB2A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939" y="3700888"/>
            <a:ext cx="557420" cy="5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iferente-sinal">
            <a:extLst>
              <a:ext uri="{FF2B5EF4-FFF2-40B4-BE49-F238E27FC236}">
                <a16:creationId xmlns:a16="http://schemas.microsoft.com/office/drawing/2014/main" xmlns="" id="{E5B06AA5-7147-4EFE-B4B7-360D170DB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675" y="5660385"/>
            <a:ext cx="557420" cy="5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DA20EFFE-A005-463E-94A5-B45BE9C05FC3}"/>
              </a:ext>
            </a:extLst>
          </p:cNvPr>
          <p:cNvSpPr txBox="1"/>
          <p:nvPr/>
        </p:nvSpPr>
        <p:spPr>
          <a:xfrm>
            <a:off x="9549196" y="3632745"/>
            <a:ext cx="1903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u="none" strike="noStrike" dirty="0">
                <a:solidFill>
                  <a:srgbClr val="006600"/>
                </a:solidFill>
                <a:effectLst/>
                <a:latin typeface="Book Antiqua" panose="02040602050305030304" pitchFamily="18" charset="0"/>
              </a:rPr>
              <a:t>62,17%</a:t>
            </a:r>
            <a:endParaRPr lang="pt-BR" sz="4000" b="1" i="1" dirty="0">
              <a:solidFill>
                <a:srgbClr val="006600"/>
              </a:solidFill>
              <a:latin typeface="Book Antiqua" panose="02040602050305030304" pitchFamily="18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1C4E7FBC-F5D1-42B3-B306-384BA208210C}"/>
              </a:ext>
            </a:extLst>
          </p:cNvPr>
          <p:cNvSpPr txBox="1"/>
          <p:nvPr/>
        </p:nvSpPr>
        <p:spPr>
          <a:xfrm>
            <a:off x="9551095" y="5532723"/>
            <a:ext cx="1903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u="none" strike="noStrike" dirty="0">
                <a:solidFill>
                  <a:srgbClr val="006600"/>
                </a:solidFill>
                <a:effectLst/>
                <a:latin typeface="Book Antiqua" panose="02040602050305030304" pitchFamily="18" charset="0"/>
              </a:rPr>
              <a:t>28,07%</a:t>
            </a:r>
            <a:endParaRPr lang="pt-BR" sz="4000" b="1" i="1" dirty="0">
              <a:solidFill>
                <a:srgbClr val="006600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0D2BF6D5-5F26-4C6F-81A4-17DD0F030E0F}"/>
              </a:ext>
            </a:extLst>
          </p:cNvPr>
          <p:cNvSpPr txBox="1"/>
          <p:nvPr/>
        </p:nvSpPr>
        <p:spPr>
          <a:xfrm>
            <a:off x="4469966" y="368403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Planilha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27E43020-030D-4425-AE0E-A8C799852EB0}"/>
              </a:ext>
            </a:extLst>
          </p:cNvPr>
          <p:cNvSpPr txBox="1"/>
          <p:nvPr/>
        </p:nvSpPr>
        <p:spPr>
          <a:xfrm>
            <a:off x="4529515" y="462124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Sistema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A09AA906-7154-423E-A9AD-239A9DD541BC}"/>
              </a:ext>
            </a:extLst>
          </p:cNvPr>
          <p:cNvSpPr txBox="1"/>
          <p:nvPr/>
        </p:nvSpPr>
        <p:spPr>
          <a:xfrm>
            <a:off x="4469966" y="55342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Planilha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4B0B8F5C-6563-4278-ADFA-F4EF8C3CF65D}"/>
              </a:ext>
            </a:extLst>
          </p:cNvPr>
          <p:cNvSpPr txBox="1"/>
          <p:nvPr/>
        </p:nvSpPr>
        <p:spPr>
          <a:xfrm>
            <a:off x="4470305" y="612348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Sistema</a:t>
            </a:r>
          </a:p>
        </p:txBody>
      </p:sp>
      <p:pic>
        <p:nvPicPr>
          <p:cNvPr id="2050" name="Picture 2" descr="Faturamento - ícones de computador grátis">
            <a:extLst>
              <a:ext uri="{FF2B5EF4-FFF2-40B4-BE49-F238E27FC236}">
                <a16:creationId xmlns:a16="http://schemas.microsoft.com/office/drawing/2014/main" xmlns="" id="{772C5EE5-BC32-490F-A4CF-C8910FF4C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22" y="3116147"/>
            <a:ext cx="3079648" cy="333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quivo tipo excel - Ícones Files e Folders">
            <a:extLst>
              <a:ext uri="{FF2B5EF4-FFF2-40B4-BE49-F238E27FC236}">
                <a16:creationId xmlns:a16="http://schemas.microsoft.com/office/drawing/2014/main" xmlns="" id="{90533234-B459-47C0-8A2D-4417651A4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42" y="3670285"/>
            <a:ext cx="489993" cy="5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rquivo tipo excel - Ícones Files e Folders">
            <a:extLst>
              <a:ext uri="{FF2B5EF4-FFF2-40B4-BE49-F238E27FC236}">
                <a16:creationId xmlns:a16="http://schemas.microsoft.com/office/drawing/2014/main" xmlns="" id="{B121E389-6002-43C1-AAA4-051AAFB1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27" y="5539409"/>
            <a:ext cx="468533" cy="4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senvolvimento de software - ícones de computador grátis">
            <a:extLst>
              <a:ext uri="{FF2B5EF4-FFF2-40B4-BE49-F238E27FC236}">
                <a16:creationId xmlns:a16="http://schemas.microsoft.com/office/drawing/2014/main" xmlns="" id="{FC41C2F5-DD56-4A28-A427-C5D3B997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42" y="4557648"/>
            <a:ext cx="461359" cy="49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Desenvolvimento de software - ícones de computador grátis">
            <a:extLst>
              <a:ext uri="{FF2B5EF4-FFF2-40B4-BE49-F238E27FC236}">
                <a16:creationId xmlns:a16="http://schemas.microsoft.com/office/drawing/2014/main" xmlns="" id="{3C84E2E4-401F-4893-A25D-E532A47F8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13" y="6053087"/>
            <a:ext cx="464476" cy="5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16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444EA4-E096-404D-9824-FF5A2434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3252B5-F3E6-4058-A723-196087E9E541}" type="datetime1">
              <a:rPr lang="pt-BR" smtClean="0"/>
              <a:t>24/11/2023</a:t>
            </a:fld>
            <a:endParaRPr lang="en-US" dirty="0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</a:t>
            </a:r>
            <a:r>
              <a:rPr lang="en-US" sz="2400" b="1" dirty="0" err="1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Gerenciamento</a:t>
            </a:r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n-US" sz="2400" b="1" dirty="0" err="1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Monitoramento</a:t>
            </a:r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2400" b="1" dirty="0" err="1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Frota</a:t>
            </a:r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AC1049CE-8F56-49ED-A271-758341EB4580}"/>
              </a:ext>
            </a:extLst>
          </p:cNvPr>
          <p:cNvSpPr txBox="1"/>
          <p:nvPr/>
        </p:nvSpPr>
        <p:spPr>
          <a:xfrm>
            <a:off x="1192696" y="1990156"/>
            <a:ext cx="9965633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COMPARATIVO DO GASTO DE COMBUSTIVEIS ENTRE OS MESES DE MAIO À NOVEMBRO DE 2022, COM OS MESES MAIO À NOVEMBRO DE 2023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A18F79FF-5328-4EBF-9C2B-B3EC216FCFD2}"/>
              </a:ext>
            </a:extLst>
          </p:cNvPr>
          <p:cNvSpPr txBox="1"/>
          <p:nvPr/>
        </p:nvSpPr>
        <p:spPr>
          <a:xfrm>
            <a:off x="824678" y="3568233"/>
            <a:ext cx="3046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i="1" u="none" strike="noStrike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R$ </a:t>
            </a:r>
            <a:r>
              <a:rPr lang="pt-BR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1.324.957,37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E7C0CC51-D718-424F-B338-242FA57E5E6C}"/>
              </a:ext>
            </a:extLst>
          </p:cNvPr>
          <p:cNvSpPr txBox="1"/>
          <p:nvPr/>
        </p:nvSpPr>
        <p:spPr>
          <a:xfrm>
            <a:off x="1044252" y="5395496"/>
            <a:ext cx="2720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u="none" strike="noStrike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240.445 Lts</a:t>
            </a:r>
            <a:endParaRPr lang="pt-BR" sz="40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6D688224-8E74-4170-AE93-C5AA135A9074}"/>
              </a:ext>
            </a:extLst>
          </p:cNvPr>
          <p:cNvSpPr txBox="1"/>
          <p:nvPr/>
        </p:nvSpPr>
        <p:spPr>
          <a:xfrm>
            <a:off x="590354" y="3116147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Total em gasto de Combustível pela Frota 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DA9D9558-EBEA-4985-937F-62EA6417CC02}"/>
              </a:ext>
            </a:extLst>
          </p:cNvPr>
          <p:cNvSpPr txBox="1"/>
          <p:nvPr/>
        </p:nvSpPr>
        <p:spPr>
          <a:xfrm>
            <a:off x="717277" y="4451971"/>
            <a:ext cx="2993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pt-BR" sz="4000" b="1" i="1" u="none" strike="noStrike" dirty="0">
                <a:solidFill>
                  <a:srgbClr val="006600"/>
                </a:solidFill>
                <a:effectLst/>
                <a:latin typeface="Book Antiqua" panose="02040602050305030304" pitchFamily="18" charset="0"/>
              </a:rPr>
              <a:t>R$ </a:t>
            </a:r>
            <a:r>
              <a:rPr lang="pt-BR" sz="3200" b="1" i="1" dirty="0">
                <a:solidFill>
                  <a:srgbClr val="006600"/>
                </a:solidFill>
                <a:latin typeface="Book Antiqua" panose="02040602050305030304" pitchFamily="18" charset="0"/>
              </a:rPr>
              <a:t>823.314,82</a:t>
            </a:r>
            <a:r>
              <a:rPr lang="pt-BR" sz="4000" b="1" i="1" u="none" strike="noStrike" dirty="0">
                <a:solidFill>
                  <a:srgbClr val="006600"/>
                </a:solidFill>
                <a:effectLst/>
                <a:latin typeface="Book Antiqua" panose="02040602050305030304" pitchFamily="18" charset="0"/>
              </a:rPr>
              <a:t> </a:t>
            </a:r>
            <a:endParaRPr lang="pt-BR" sz="4000" b="1" i="1" dirty="0">
              <a:solidFill>
                <a:srgbClr val="006600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D1CA2ED8-988D-4FEE-828F-5B6D3635C66C}"/>
              </a:ext>
            </a:extLst>
          </p:cNvPr>
          <p:cNvSpPr txBox="1"/>
          <p:nvPr/>
        </p:nvSpPr>
        <p:spPr>
          <a:xfrm>
            <a:off x="595288" y="5109887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Total em Litros 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C4354813-7F3B-4250-BE08-F8DDCC8F8090}"/>
              </a:ext>
            </a:extLst>
          </p:cNvPr>
          <p:cNvSpPr txBox="1"/>
          <p:nvPr/>
        </p:nvSpPr>
        <p:spPr>
          <a:xfrm>
            <a:off x="980556" y="5950497"/>
            <a:ext cx="2848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dirty="0">
                <a:solidFill>
                  <a:srgbClr val="006600"/>
                </a:solidFill>
                <a:latin typeface="Book Antiqua" panose="02040602050305030304" pitchFamily="18" charset="0"/>
              </a:rPr>
              <a:t>91.958</a:t>
            </a:r>
            <a:r>
              <a:rPr lang="pt-BR" sz="4000" b="1" i="1" u="none" strike="noStrike" dirty="0">
                <a:solidFill>
                  <a:srgbClr val="006600"/>
                </a:solidFill>
                <a:effectLst/>
                <a:latin typeface="Book Antiqua" panose="02040602050305030304" pitchFamily="18" charset="0"/>
              </a:rPr>
              <a:t>   Lts</a:t>
            </a:r>
            <a:r>
              <a:rPr lang="pt-BR" sz="4000" b="1" i="1" dirty="0">
                <a:solidFill>
                  <a:srgbClr val="006600"/>
                </a:solidFill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19" name="Picture 4" descr="diferente-sinal">
            <a:extLst>
              <a:ext uri="{FF2B5EF4-FFF2-40B4-BE49-F238E27FC236}">
                <a16:creationId xmlns:a16="http://schemas.microsoft.com/office/drawing/2014/main" xmlns="" id="{40DFA2A5-9D00-4207-8810-3A3DEDB2A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939" y="3700888"/>
            <a:ext cx="557420" cy="5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iferente-sinal">
            <a:extLst>
              <a:ext uri="{FF2B5EF4-FFF2-40B4-BE49-F238E27FC236}">
                <a16:creationId xmlns:a16="http://schemas.microsoft.com/office/drawing/2014/main" xmlns="" id="{E5B06AA5-7147-4EFE-B4B7-360D170DB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675" y="5660385"/>
            <a:ext cx="557420" cy="5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DA20EFFE-A005-463E-94A5-B45BE9C05FC3}"/>
              </a:ext>
            </a:extLst>
          </p:cNvPr>
          <p:cNvSpPr txBox="1"/>
          <p:nvPr/>
        </p:nvSpPr>
        <p:spPr>
          <a:xfrm>
            <a:off x="9373828" y="3709388"/>
            <a:ext cx="2642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srgbClr val="006600"/>
                </a:solidFill>
                <a:latin typeface="Book Antiqua" panose="02040602050305030304" pitchFamily="18" charset="0"/>
              </a:rPr>
              <a:t>R$ 501.642,55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1C4E7FBC-F5D1-42B3-B306-384BA208210C}"/>
              </a:ext>
            </a:extLst>
          </p:cNvPr>
          <p:cNvSpPr txBox="1"/>
          <p:nvPr/>
        </p:nvSpPr>
        <p:spPr>
          <a:xfrm>
            <a:off x="9474474" y="5638432"/>
            <a:ext cx="221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srgbClr val="006600"/>
                </a:solidFill>
                <a:latin typeface="Book Antiqua" panose="02040602050305030304" pitchFamily="18" charset="0"/>
              </a:rPr>
              <a:t>59.410 Lts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0D2BF6D5-5F26-4C6F-81A4-17DD0F030E0F}"/>
              </a:ext>
            </a:extLst>
          </p:cNvPr>
          <p:cNvSpPr txBox="1"/>
          <p:nvPr/>
        </p:nvSpPr>
        <p:spPr>
          <a:xfrm>
            <a:off x="4469966" y="368403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Planilha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27E43020-030D-4425-AE0E-A8C799852EB0}"/>
              </a:ext>
            </a:extLst>
          </p:cNvPr>
          <p:cNvSpPr txBox="1"/>
          <p:nvPr/>
        </p:nvSpPr>
        <p:spPr>
          <a:xfrm>
            <a:off x="4529515" y="462124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Sistema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A09AA906-7154-423E-A9AD-239A9DD541BC}"/>
              </a:ext>
            </a:extLst>
          </p:cNvPr>
          <p:cNvSpPr txBox="1"/>
          <p:nvPr/>
        </p:nvSpPr>
        <p:spPr>
          <a:xfrm>
            <a:off x="4469966" y="55342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Planilha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4B0B8F5C-6563-4278-ADFA-F4EF8C3CF65D}"/>
              </a:ext>
            </a:extLst>
          </p:cNvPr>
          <p:cNvSpPr txBox="1"/>
          <p:nvPr/>
        </p:nvSpPr>
        <p:spPr>
          <a:xfrm>
            <a:off x="4470305" y="612348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latin typeface="Book Antiqua" panose="02040602050305030304" pitchFamily="18" charset="0"/>
              </a:rPr>
              <a:t>Sistema</a:t>
            </a:r>
          </a:p>
        </p:txBody>
      </p:sp>
      <p:pic>
        <p:nvPicPr>
          <p:cNvPr id="2050" name="Picture 2" descr="Faturamento - ícones de computador grátis">
            <a:extLst>
              <a:ext uri="{FF2B5EF4-FFF2-40B4-BE49-F238E27FC236}">
                <a16:creationId xmlns:a16="http://schemas.microsoft.com/office/drawing/2014/main" xmlns="" id="{772C5EE5-BC32-490F-A4CF-C8910FF4C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22" y="3116147"/>
            <a:ext cx="3079648" cy="333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quivo tipo excel - Ícones Files e Folders">
            <a:extLst>
              <a:ext uri="{FF2B5EF4-FFF2-40B4-BE49-F238E27FC236}">
                <a16:creationId xmlns:a16="http://schemas.microsoft.com/office/drawing/2014/main" xmlns="" id="{90533234-B459-47C0-8A2D-4417651A4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42" y="3670285"/>
            <a:ext cx="489993" cy="5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rquivo tipo excel - Ícones Files e Folders">
            <a:extLst>
              <a:ext uri="{FF2B5EF4-FFF2-40B4-BE49-F238E27FC236}">
                <a16:creationId xmlns:a16="http://schemas.microsoft.com/office/drawing/2014/main" xmlns="" id="{B121E389-6002-43C1-AAA4-051AAFB1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27" y="5539409"/>
            <a:ext cx="468533" cy="4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senvolvimento de software - ícones de computador grátis">
            <a:extLst>
              <a:ext uri="{FF2B5EF4-FFF2-40B4-BE49-F238E27FC236}">
                <a16:creationId xmlns:a16="http://schemas.microsoft.com/office/drawing/2014/main" xmlns="" id="{FC41C2F5-DD56-4A28-A427-C5D3B997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42" y="4557648"/>
            <a:ext cx="461359" cy="49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Desenvolvimento de software - ícones de computador grátis">
            <a:extLst>
              <a:ext uri="{FF2B5EF4-FFF2-40B4-BE49-F238E27FC236}">
                <a16:creationId xmlns:a16="http://schemas.microsoft.com/office/drawing/2014/main" xmlns="" id="{3C84E2E4-401F-4893-A25D-E532A47F8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13" y="6053087"/>
            <a:ext cx="464476" cy="5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801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444EA4-E096-404D-9824-FF5A2434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3252B5-F3E6-4058-A723-196087E9E541}" type="datetime1">
              <a:rPr lang="pt-BR" smtClean="0"/>
              <a:t>24/11/2023</a:t>
            </a:fld>
            <a:endParaRPr lang="en-US" dirty="0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</a:t>
            </a:r>
            <a:r>
              <a:rPr lang="en-US" sz="2400" b="1" dirty="0" err="1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Gerenciamento</a:t>
            </a:r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n-US" sz="2400" b="1" dirty="0" err="1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Monitoramento</a:t>
            </a:r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2400" b="1" dirty="0" err="1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Frota</a:t>
            </a:r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Autocolante de efeitos visuais cascata trompe l'oeil - TenStickers">
            <a:extLst>
              <a:ext uri="{FF2B5EF4-FFF2-40B4-BE49-F238E27FC236}">
                <a16:creationId xmlns:a16="http://schemas.microsoft.com/office/drawing/2014/main" xmlns="" id="{579821B0-A9B1-499D-B75F-C8118AAC5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7" y="1498210"/>
            <a:ext cx="11440843" cy="516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AC1049CE-8F56-49ED-A271-758341EB4580}"/>
              </a:ext>
            </a:extLst>
          </p:cNvPr>
          <p:cNvSpPr txBox="1"/>
          <p:nvPr/>
        </p:nvSpPr>
        <p:spPr>
          <a:xfrm>
            <a:off x="319747" y="1734891"/>
            <a:ext cx="3419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EFEITO CASCATA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C65831CE-66E9-4D53-84FE-63808356F7DE}"/>
              </a:ext>
            </a:extLst>
          </p:cNvPr>
          <p:cNvGrpSpPr/>
          <p:nvPr/>
        </p:nvGrpSpPr>
        <p:grpSpPr>
          <a:xfrm>
            <a:off x="2180492" y="2335811"/>
            <a:ext cx="5625038" cy="927894"/>
            <a:chOff x="2180492" y="2335811"/>
            <a:chExt cx="5625038" cy="927894"/>
          </a:xfrm>
        </p:grpSpPr>
        <p:sp>
          <p:nvSpPr>
            <p:cNvPr id="2" name="Balão de Pensamento: Nuvem 1">
              <a:extLst>
                <a:ext uri="{FF2B5EF4-FFF2-40B4-BE49-F238E27FC236}">
                  <a16:creationId xmlns:a16="http://schemas.microsoft.com/office/drawing/2014/main" xmlns="" id="{540D66F8-6028-4E19-A822-A872412CD3E4}"/>
                </a:ext>
              </a:extLst>
            </p:cNvPr>
            <p:cNvSpPr/>
            <p:nvPr/>
          </p:nvSpPr>
          <p:spPr>
            <a:xfrm>
              <a:off x="2180492" y="2335811"/>
              <a:ext cx="5625038" cy="927894"/>
            </a:xfrm>
            <a:prstGeom prst="cloudCallout">
              <a:avLst>
                <a:gd name="adj1" fmla="val 44755"/>
                <a:gd name="adj2" fmla="val 5221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xmlns="" id="{6D688224-8E74-4170-AE93-C5AA135A9074}"/>
                </a:ext>
              </a:extLst>
            </p:cNvPr>
            <p:cNvSpPr txBox="1"/>
            <p:nvPr/>
          </p:nvSpPr>
          <p:spPr>
            <a:xfrm>
              <a:off x="2827607" y="2618627"/>
              <a:ext cx="4548553" cy="30656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pt-BR" sz="1400" b="1" i="1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DIMINUIÇÃO EM GASTO COM COMBUSTÍVEIS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xmlns="" id="{7B29917D-BDCE-4E88-8025-862EECFBF774}"/>
              </a:ext>
            </a:extLst>
          </p:cNvPr>
          <p:cNvGrpSpPr/>
          <p:nvPr/>
        </p:nvGrpSpPr>
        <p:grpSpPr>
          <a:xfrm>
            <a:off x="208670" y="3417394"/>
            <a:ext cx="5625038" cy="927894"/>
            <a:chOff x="2180492" y="2335811"/>
            <a:chExt cx="5625038" cy="927894"/>
          </a:xfrm>
        </p:grpSpPr>
        <p:sp>
          <p:nvSpPr>
            <p:cNvPr id="31" name="Balão de Pensamento: Nuvem 30">
              <a:extLst>
                <a:ext uri="{FF2B5EF4-FFF2-40B4-BE49-F238E27FC236}">
                  <a16:creationId xmlns:a16="http://schemas.microsoft.com/office/drawing/2014/main" xmlns="" id="{7E9E6798-6AE1-4181-BFC7-56F3505411FA}"/>
                </a:ext>
              </a:extLst>
            </p:cNvPr>
            <p:cNvSpPr/>
            <p:nvPr/>
          </p:nvSpPr>
          <p:spPr>
            <a:xfrm>
              <a:off x="2180492" y="2335811"/>
              <a:ext cx="5625038" cy="927894"/>
            </a:xfrm>
            <a:prstGeom prst="cloudCallout">
              <a:avLst>
                <a:gd name="adj1" fmla="val 75266"/>
                <a:gd name="adj2" fmla="val -3268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xmlns="" id="{7440E035-194C-475C-9B2A-0FD6D3EAEF03}"/>
                </a:ext>
              </a:extLst>
            </p:cNvPr>
            <p:cNvSpPr txBox="1"/>
            <p:nvPr/>
          </p:nvSpPr>
          <p:spPr>
            <a:xfrm>
              <a:off x="2827607" y="2618627"/>
              <a:ext cx="4548553" cy="30656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pt-BR" sz="1400" b="1" i="1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DIMINUIÇÃO EM GASTO COM TROCA DE ÓLEO</a:t>
              </a: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xmlns="" id="{FB2C085C-E023-4C7E-9EA5-D780DC28DD07}"/>
              </a:ext>
            </a:extLst>
          </p:cNvPr>
          <p:cNvGrpSpPr/>
          <p:nvPr/>
        </p:nvGrpSpPr>
        <p:grpSpPr>
          <a:xfrm>
            <a:off x="153627" y="4396730"/>
            <a:ext cx="5625038" cy="927894"/>
            <a:chOff x="2180492" y="2335811"/>
            <a:chExt cx="5625038" cy="927894"/>
          </a:xfrm>
        </p:grpSpPr>
        <p:sp>
          <p:nvSpPr>
            <p:cNvPr id="34" name="Balão de Pensamento: Nuvem 33">
              <a:extLst>
                <a:ext uri="{FF2B5EF4-FFF2-40B4-BE49-F238E27FC236}">
                  <a16:creationId xmlns:a16="http://schemas.microsoft.com/office/drawing/2014/main" xmlns="" id="{48C7856E-5B42-4D44-ABD3-77E9414541B6}"/>
                </a:ext>
              </a:extLst>
            </p:cNvPr>
            <p:cNvSpPr/>
            <p:nvPr/>
          </p:nvSpPr>
          <p:spPr>
            <a:xfrm>
              <a:off x="2180492" y="2335811"/>
              <a:ext cx="5625038" cy="927894"/>
            </a:xfrm>
            <a:prstGeom prst="cloudCallout">
              <a:avLst>
                <a:gd name="adj1" fmla="val 66513"/>
                <a:gd name="adj2" fmla="val -41781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xmlns="" id="{02A34A4B-7E0D-436C-8379-1433D3DBF352}"/>
                </a:ext>
              </a:extLst>
            </p:cNvPr>
            <p:cNvSpPr txBox="1"/>
            <p:nvPr/>
          </p:nvSpPr>
          <p:spPr>
            <a:xfrm>
              <a:off x="2827607" y="2618627"/>
              <a:ext cx="4603596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pt-BR" sz="1400" b="1" i="1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DIMINUIÇÃO EM GASTO COM TROCA DE PNEUS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xmlns="" id="{D0769167-CDBB-44BE-AC61-D9F7EFD1A36F}"/>
              </a:ext>
            </a:extLst>
          </p:cNvPr>
          <p:cNvGrpSpPr/>
          <p:nvPr/>
        </p:nvGrpSpPr>
        <p:grpSpPr>
          <a:xfrm>
            <a:off x="153627" y="5787801"/>
            <a:ext cx="5625038" cy="927894"/>
            <a:chOff x="2180492" y="2335811"/>
            <a:chExt cx="5625038" cy="927894"/>
          </a:xfrm>
        </p:grpSpPr>
        <p:sp>
          <p:nvSpPr>
            <p:cNvPr id="37" name="Balão de Pensamento: Nuvem 36">
              <a:extLst>
                <a:ext uri="{FF2B5EF4-FFF2-40B4-BE49-F238E27FC236}">
                  <a16:creationId xmlns:a16="http://schemas.microsoft.com/office/drawing/2014/main" xmlns="" id="{064C723A-BEFD-4C30-9F80-13FC07A54767}"/>
                </a:ext>
              </a:extLst>
            </p:cNvPr>
            <p:cNvSpPr/>
            <p:nvPr/>
          </p:nvSpPr>
          <p:spPr>
            <a:xfrm>
              <a:off x="2180492" y="2335811"/>
              <a:ext cx="5625038" cy="927894"/>
            </a:xfrm>
            <a:prstGeom prst="cloudCallout">
              <a:avLst>
                <a:gd name="adj1" fmla="val 57510"/>
                <a:gd name="adj2" fmla="val -9787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xmlns="" id="{1B75A3B4-0C01-4CCA-92BC-20BB5CB60D0D}"/>
                </a:ext>
              </a:extLst>
            </p:cNvPr>
            <p:cNvSpPr txBox="1"/>
            <p:nvPr/>
          </p:nvSpPr>
          <p:spPr>
            <a:xfrm>
              <a:off x="2458276" y="2618627"/>
              <a:ext cx="5125328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pt-BR" sz="1400" b="1" i="1" dirty="0">
                  <a:solidFill>
                    <a:schemeClr val="bg1"/>
                  </a:solidFill>
                  <a:latin typeface="Book Antiqua" panose="02040602050305030304" pitchFamily="18" charset="0"/>
                </a:rPr>
                <a:t>DIMINUIÇÃO EM GASTO EM MANUTENÇÃO EM GERAL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870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444EA4-E096-404D-9824-FF5A2434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3252B5-F3E6-4058-A723-196087E9E541}" type="datetime1">
              <a:rPr lang="pt-BR" smtClean="0"/>
              <a:t>24/11/2023</a:t>
            </a:fld>
            <a:endParaRPr lang="en-US" dirty="0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Gerenciamento e Monitoramento da Frota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pic>
        <p:nvPicPr>
          <p:cNvPr id="3" name="Imagem 2" descr="Interface gráfica do usuário, Tabela&#10;&#10;Descrição gerada automaticamente">
            <a:extLst>
              <a:ext uri="{FF2B5EF4-FFF2-40B4-BE49-F238E27FC236}">
                <a16:creationId xmlns:a16="http://schemas.microsoft.com/office/drawing/2014/main" xmlns="" id="{5AE4D081-149C-4B5F-8008-C4ADFD6FB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24" y="1711967"/>
            <a:ext cx="7680231" cy="499363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04C3720-9E4E-4DEA-8CB1-A866E2355573}"/>
              </a:ext>
            </a:extLst>
          </p:cNvPr>
          <p:cNvSpPr txBox="1"/>
          <p:nvPr/>
        </p:nvSpPr>
        <p:spPr>
          <a:xfrm>
            <a:off x="319745" y="1786211"/>
            <a:ext cx="3622633" cy="5193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1900" dirty="0">
                <a:solidFill>
                  <a:srgbClr val="0000CC"/>
                </a:solidFill>
              </a:rPr>
              <a:t>Gerenciamento e Controle da Manutenção da Frota</a:t>
            </a: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 sz="1900" dirty="0">
              <a:solidFill>
                <a:srgbClr val="0000CC"/>
              </a:solidFill>
            </a:endParaRP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1850" dirty="0">
                <a:solidFill>
                  <a:srgbClr val="0000CC"/>
                </a:solidFill>
                <a:latin typeface="Book Antiqua" panose="02040602050305030304" pitchFamily="18" charset="0"/>
              </a:rPr>
              <a:t>“</a:t>
            </a:r>
            <a:r>
              <a:rPr lang="pt-BR" sz="1850" i="1" dirty="0">
                <a:solidFill>
                  <a:srgbClr val="0000CC"/>
                </a:solidFill>
                <a:latin typeface="Book Antiqua" panose="02040602050305030304" pitchFamily="18" charset="0"/>
              </a:rPr>
              <a:t>Iniciamos juntos com a Central de Monitoramento e Rastreamento da Frota, o Sistema de Ordens de Serviços(SOS), um projeto da Secretaria de Administração e Governo Digital, as ordens de serviço para manutenção dos veículos da frota direto com a Oficina Central, com o intuito de agilizar e padronizar os pedidos para manutenção.”</a:t>
            </a:r>
            <a:endParaRPr lang="pt-BR" sz="1850" dirty="0">
              <a:solidFill>
                <a:srgbClr val="0000CC"/>
              </a:solidFill>
              <a:latin typeface="Book Antiqua" panose="02040602050305030304" pitchFamily="18" charset="0"/>
            </a:endParaRP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 sz="1800" dirty="0">
              <a:solidFill>
                <a:srgbClr val="0000CC"/>
              </a:solidFill>
            </a:endParaRPr>
          </a:p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1991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444EA4-E096-404D-9824-FF5A2434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3252B5-F3E6-4058-A723-196087E9E541}" type="datetime1">
              <a:rPr lang="pt-BR" smtClean="0"/>
              <a:t>24/11/2023</a:t>
            </a:fld>
            <a:endParaRPr lang="en-US" dirty="0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Gerenciamento e Monitoramento da Frota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04C3720-9E4E-4DEA-8CB1-A866E2355573}"/>
              </a:ext>
            </a:extLst>
          </p:cNvPr>
          <p:cNvSpPr txBox="1"/>
          <p:nvPr/>
        </p:nvSpPr>
        <p:spPr>
          <a:xfrm>
            <a:off x="319747" y="2037740"/>
            <a:ext cx="3622633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dirty="0">
                <a:solidFill>
                  <a:srgbClr val="0000CC"/>
                </a:solidFill>
              </a:rPr>
              <a:t>Envio de Relatórios Mensais ao TCESP</a:t>
            </a:r>
            <a:endParaRPr lang="pt-BR" sz="1800" dirty="0">
              <a:solidFill>
                <a:srgbClr val="0000CC"/>
              </a:solidFill>
            </a:endParaRP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 dirty="0">
              <a:solidFill>
                <a:srgbClr val="0000CC"/>
              </a:solidFill>
            </a:endParaRP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dirty="0">
                <a:solidFill>
                  <a:srgbClr val="0000CC"/>
                </a:solidFill>
                <a:latin typeface="Book Antiqua" panose="02040602050305030304" pitchFamily="18" charset="0"/>
              </a:rPr>
              <a:t>Após implantação do projeto, foi solicitado através da Secretaria da Finanças da </a:t>
            </a:r>
            <a:r>
              <a:rPr lang="pt-BR" i="1" dirty="0">
                <a:solidFill>
                  <a:srgbClr val="0000CC"/>
                </a:solidFill>
                <a:latin typeface="Book Antiqua" panose="02040602050305030304" pitchFamily="18" charset="0"/>
              </a:rPr>
              <a:t> Prefeitura, pelo setor de Controladoria, o envio mensal do relatório dos controles, combustíveis, manutenção, multas e etc.</a:t>
            </a: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i="1" dirty="0">
                <a:solidFill>
                  <a:srgbClr val="0000CC"/>
                </a:solidFill>
                <a:latin typeface="Book Antiqua" panose="02040602050305030304" pitchFamily="18" charset="0"/>
              </a:rPr>
              <a:t>Para ser encaminhado mensalmente ao TRIBUNAL DE CONTAS DO ESTADO DE SÃO PAULO. </a:t>
            </a:r>
            <a:endParaRPr lang="pt-BR" dirty="0">
              <a:solidFill>
                <a:srgbClr val="0000CC"/>
              </a:solidFill>
              <a:latin typeface="Book Antiqua" panose="02040602050305030304" pitchFamily="18" charset="0"/>
            </a:endParaRPr>
          </a:p>
          <a:p>
            <a:pPr algn="ctr" rtl="0">
              <a:defRPr sz="1600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 sz="1800" dirty="0">
              <a:solidFill>
                <a:srgbClr val="0000CC"/>
              </a:solidFill>
            </a:endParaRPr>
          </a:p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6" name="Picture 2" descr="Tribunal de Contas do Estado de São Paulo (TCESP) - YouTube">
            <a:extLst>
              <a:ext uri="{FF2B5EF4-FFF2-40B4-BE49-F238E27FC236}">
                <a16:creationId xmlns:a16="http://schemas.microsoft.com/office/drawing/2014/main" xmlns="" id="{5450CB66-2867-46F7-89B4-F3574BB44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96" y="1840603"/>
            <a:ext cx="7021959" cy="475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70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444EA4-E096-404D-9824-FF5A2434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3252B5-F3E6-4058-A723-196087E9E541}" type="datetime1">
              <a:rPr lang="pt-BR" smtClean="0"/>
              <a:t>24/11/2023</a:t>
            </a:fld>
            <a:endParaRPr lang="en-US" dirty="0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B8460A25-8BE7-4DCA-91BA-F7DABE8A0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" y="365185"/>
            <a:ext cx="2973321" cy="1125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8BCECC1-8579-4366-AE9F-1C14E376EC7D}"/>
              </a:ext>
            </a:extLst>
          </p:cNvPr>
          <p:cNvSpPr txBox="1"/>
          <p:nvPr/>
        </p:nvSpPr>
        <p:spPr>
          <a:xfrm>
            <a:off x="3542714" y="365185"/>
            <a:ext cx="5106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66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Sistema de Gerenciamento e Monitoramento da Frota da Prefeitura de Salto/SP</a:t>
            </a:r>
            <a:endParaRPr lang="pt-BR" sz="2400" dirty="0">
              <a:solidFill>
                <a:srgbClr val="282829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4000" dirty="0">
              <a:latin typeface="Book Antiqua" panose="0204060205030503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04C3720-9E4E-4DEA-8CB1-A866E2355573}"/>
              </a:ext>
            </a:extLst>
          </p:cNvPr>
          <p:cNvSpPr txBox="1"/>
          <p:nvPr/>
        </p:nvSpPr>
        <p:spPr>
          <a:xfrm>
            <a:off x="4804117" y="6192922"/>
            <a:ext cx="738788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0CC"/>
                </a:solidFill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600" dirty="0">
              <a:solidFill>
                <a:srgbClr val="FF0000"/>
              </a:solidFill>
              <a:latin typeface="Montserrat Medium" panose="00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100" dirty="0">
                <a:solidFill>
                  <a:srgbClr val="FF000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LEMBRANDO QUE CADA PREFEITURA TEM O SEU PADRÃO SISTEMICO DE GERENCIAR SUA FROTA.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631A65D-9140-4986-9728-1DEA9056C74E}"/>
              </a:ext>
            </a:extLst>
          </p:cNvPr>
          <p:cNvSpPr txBox="1"/>
          <p:nvPr/>
        </p:nvSpPr>
        <p:spPr>
          <a:xfrm>
            <a:off x="82174" y="1891520"/>
            <a:ext cx="120276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00CC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ALGUMAS PREFEITURAS QUE TRABALHAM COM SISTEMA DE GERENCIAMENTO E MONITORAMENTO DA FROTA.</a:t>
            </a:r>
          </a:p>
          <a:p>
            <a:endParaRPr lang="pt-BR" dirty="0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C0D2EA30-C788-4A12-A312-CC5237DBC857}"/>
              </a:ext>
            </a:extLst>
          </p:cNvPr>
          <p:cNvGrpSpPr/>
          <p:nvPr/>
        </p:nvGrpSpPr>
        <p:grpSpPr>
          <a:xfrm>
            <a:off x="4880308" y="2556519"/>
            <a:ext cx="1388232" cy="1467472"/>
            <a:chOff x="2547773" y="2757952"/>
            <a:chExt cx="1388232" cy="1467472"/>
          </a:xfrm>
        </p:grpSpPr>
        <p:pic>
          <p:nvPicPr>
            <p:cNvPr id="3076" name="Picture 4" descr="Bandeira - Prefeitura de Capivari">
              <a:extLst>
                <a:ext uri="{FF2B5EF4-FFF2-40B4-BE49-F238E27FC236}">
                  <a16:creationId xmlns:a16="http://schemas.microsoft.com/office/drawing/2014/main" xmlns="" id="{ACC60770-3B8D-49E7-8656-31F65578B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131" y="2757952"/>
              <a:ext cx="1285874" cy="89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386D7631-E340-4C6F-9233-6EC7A88E9D82}"/>
                </a:ext>
              </a:extLst>
            </p:cNvPr>
            <p:cNvSpPr txBox="1"/>
            <p:nvPr/>
          </p:nvSpPr>
          <p:spPr>
            <a:xfrm>
              <a:off x="2547773" y="3856092"/>
              <a:ext cx="1285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i="1" dirty="0"/>
                <a:t>CAPIVARI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1FC4CBB8-0F86-4F41-88E1-64F7C525D4CF}"/>
              </a:ext>
            </a:extLst>
          </p:cNvPr>
          <p:cNvGrpSpPr/>
          <p:nvPr/>
        </p:nvGrpSpPr>
        <p:grpSpPr>
          <a:xfrm>
            <a:off x="997616" y="2760368"/>
            <a:ext cx="1617582" cy="1986914"/>
            <a:chOff x="3291163" y="2644930"/>
            <a:chExt cx="1617582" cy="1986914"/>
          </a:xfrm>
        </p:grpSpPr>
        <p:pic>
          <p:nvPicPr>
            <p:cNvPr id="3078" name="Picture 6" descr="Brasão e Bandeira - Prefeitura Municipal de Aguaí">
              <a:extLst>
                <a:ext uri="{FF2B5EF4-FFF2-40B4-BE49-F238E27FC236}">
                  <a16:creationId xmlns:a16="http://schemas.microsoft.com/office/drawing/2014/main" xmlns="" id="{8D7A4BE4-C58D-48C1-84C1-18AF3A3A4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163" y="2644930"/>
              <a:ext cx="1617582" cy="1617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DCFDD7C0-BCAC-4892-90F5-47AA76DE4479}"/>
                </a:ext>
              </a:extLst>
            </p:cNvPr>
            <p:cNvSpPr txBox="1"/>
            <p:nvPr/>
          </p:nvSpPr>
          <p:spPr>
            <a:xfrm>
              <a:off x="3457017" y="4262512"/>
              <a:ext cx="1285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i="1" dirty="0"/>
                <a:t>AGUAI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2820FE4F-895C-4936-9840-9794C43C80ED}"/>
              </a:ext>
            </a:extLst>
          </p:cNvPr>
          <p:cNvGrpSpPr/>
          <p:nvPr/>
        </p:nvGrpSpPr>
        <p:grpSpPr>
          <a:xfrm>
            <a:off x="8498058" y="2444562"/>
            <a:ext cx="1294597" cy="1641635"/>
            <a:chOff x="4435741" y="2728994"/>
            <a:chExt cx="1294597" cy="1641635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xmlns="" id="{2C901F6A-2B7D-403F-87AE-29D901250E5C}"/>
                </a:ext>
              </a:extLst>
            </p:cNvPr>
            <p:cNvSpPr txBox="1"/>
            <p:nvPr/>
          </p:nvSpPr>
          <p:spPr>
            <a:xfrm>
              <a:off x="4471334" y="4001297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i="1" dirty="0"/>
                <a:t>CAMPINAS</a:t>
              </a:r>
            </a:p>
          </p:txBody>
        </p:sp>
        <p:pic>
          <p:nvPicPr>
            <p:cNvPr id="3084" name="Picture 12" descr="Brasão de Campinas – Wikipédia, a enciclopédia livre">
              <a:extLst>
                <a:ext uri="{FF2B5EF4-FFF2-40B4-BE49-F238E27FC236}">
                  <a16:creationId xmlns:a16="http://schemas.microsoft.com/office/drawing/2014/main" xmlns="" id="{0AD1CCDC-95B2-4438-84B3-36CDEA932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5741" y="2728994"/>
              <a:ext cx="1294597" cy="1190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xmlns="" id="{913E09E1-73C3-4F05-847F-233DA8B8B8C2}"/>
              </a:ext>
            </a:extLst>
          </p:cNvPr>
          <p:cNvGrpSpPr/>
          <p:nvPr/>
        </p:nvGrpSpPr>
        <p:grpSpPr>
          <a:xfrm>
            <a:off x="10121422" y="4316561"/>
            <a:ext cx="1363707" cy="1614871"/>
            <a:chOff x="6310920" y="2787063"/>
            <a:chExt cx="1363707" cy="1614871"/>
          </a:xfrm>
        </p:grpSpPr>
        <p:pic>
          <p:nvPicPr>
            <p:cNvPr id="3086" name="Picture 14">
              <a:extLst>
                <a:ext uri="{FF2B5EF4-FFF2-40B4-BE49-F238E27FC236}">
                  <a16:creationId xmlns:a16="http://schemas.microsoft.com/office/drawing/2014/main" xmlns="" id="{2570BEC1-A387-4C4D-9825-EFD7C89BD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920" y="2787063"/>
              <a:ext cx="1296286" cy="1283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xmlns="" id="{12794B94-DF49-4DF1-A64E-975E00D0FF93}"/>
                </a:ext>
              </a:extLst>
            </p:cNvPr>
            <p:cNvSpPr txBox="1"/>
            <p:nvPr/>
          </p:nvSpPr>
          <p:spPr>
            <a:xfrm>
              <a:off x="6310920" y="4032602"/>
              <a:ext cx="1363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i="1" dirty="0"/>
                <a:t>SÃO ROQUE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54FF8D71-12F7-4615-ACC1-733A0181C345}"/>
              </a:ext>
            </a:extLst>
          </p:cNvPr>
          <p:cNvGrpSpPr/>
          <p:nvPr/>
        </p:nvGrpSpPr>
        <p:grpSpPr>
          <a:xfrm>
            <a:off x="6485808" y="4550855"/>
            <a:ext cx="1365117" cy="1380577"/>
            <a:chOff x="3860734" y="4177615"/>
            <a:chExt cx="1365117" cy="1380577"/>
          </a:xfrm>
        </p:grpSpPr>
        <p:pic>
          <p:nvPicPr>
            <p:cNvPr id="3088" name="Picture 16">
              <a:extLst>
                <a:ext uri="{FF2B5EF4-FFF2-40B4-BE49-F238E27FC236}">
                  <a16:creationId xmlns:a16="http://schemas.microsoft.com/office/drawing/2014/main" xmlns="" id="{D4E050A0-EBE6-499D-A5D3-707C72345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734" y="4177615"/>
              <a:ext cx="1285874" cy="943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xmlns="" id="{61450BD8-F526-4AF4-9A3E-040C125B4ED9}"/>
                </a:ext>
              </a:extLst>
            </p:cNvPr>
            <p:cNvSpPr txBox="1"/>
            <p:nvPr/>
          </p:nvSpPr>
          <p:spPr>
            <a:xfrm>
              <a:off x="3860734" y="5188860"/>
              <a:ext cx="1365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i="1" dirty="0"/>
                <a:t>PIRACICABA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DFC76FF7-7381-4710-AC8D-5B758CEF6A6C}"/>
              </a:ext>
            </a:extLst>
          </p:cNvPr>
          <p:cNvGrpSpPr/>
          <p:nvPr/>
        </p:nvGrpSpPr>
        <p:grpSpPr>
          <a:xfrm>
            <a:off x="2892324" y="4357547"/>
            <a:ext cx="1296287" cy="1733774"/>
            <a:chOff x="3245070" y="4273055"/>
            <a:chExt cx="1296287" cy="1733774"/>
          </a:xfrm>
        </p:grpSpPr>
        <p:pic>
          <p:nvPicPr>
            <p:cNvPr id="3090" name="Picture 18" descr="Câmara Municipal de Lençóis Paulista">
              <a:extLst>
                <a:ext uri="{FF2B5EF4-FFF2-40B4-BE49-F238E27FC236}">
                  <a16:creationId xmlns:a16="http://schemas.microsoft.com/office/drawing/2014/main" xmlns="" id="{35B1815D-B36B-4432-9DAF-A0B3EF01C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070" y="4273055"/>
              <a:ext cx="1296287" cy="1051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xmlns="" id="{95D0E6C6-F18F-40CA-BEC8-CDFBF48EFE7D}"/>
                </a:ext>
              </a:extLst>
            </p:cNvPr>
            <p:cNvSpPr txBox="1"/>
            <p:nvPr/>
          </p:nvSpPr>
          <p:spPr>
            <a:xfrm>
              <a:off x="3281507" y="5360498"/>
              <a:ext cx="10967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i="1" dirty="0"/>
                <a:t>LENÇOIS</a:t>
              </a:r>
            </a:p>
            <a:p>
              <a:r>
                <a:rPr lang="pt-BR" b="1" i="1" dirty="0"/>
                <a:t>PAULISTA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264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E5AECC-9013-F81B-568B-182F37A4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1275"/>
          </a:xfrm>
        </p:spPr>
        <p:txBody>
          <a:bodyPr>
            <a:normAutofit fontScale="90000"/>
          </a:bodyPr>
          <a:lstStyle/>
          <a:p>
            <a:pPr algn="just"/>
            <a:r>
              <a:rPr lang="pt-BR" dirty="0"/>
              <a:t>					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			GOVERNO DIGITAL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5C99FAF-E17C-6302-8754-110ACD401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6432"/>
          </a:xfrm>
        </p:spPr>
        <p:txBody>
          <a:bodyPr>
            <a:normAutofit fontScale="70000" lnSpcReduction="20000"/>
          </a:bodyPr>
          <a:lstStyle/>
          <a:p>
            <a:endParaRPr lang="pt-BR" dirty="0"/>
          </a:p>
          <a:p>
            <a:r>
              <a:rPr lang="pt-BR" dirty="0"/>
              <a:t>Implantação do sistema de processos digitalizados, através da empresa  1Doc</a:t>
            </a:r>
          </a:p>
          <a:p>
            <a:pPr marL="0" indent="0">
              <a:buNone/>
            </a:pPr>
            <a:endParaRPr lang="pt-PT" sz="2500" kern="0" dirty="0">
              <a:effectLst/>
              <a:ea typeface="Times New Roman" panose="02020603050405020304" pitchFamily="18" charset="0"/>
              <a:cs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pt-PT" sz="2500" kern="0" dirty="0">
                <a:effectLst/>
                <a:ea typeface="Times New Roman" panose="02020603050405020304" pitchFamily="18" charset="0"/>
                <a:cs typeface="Palatino Linotype" panose="02040502050505030304" pitchFamily="18" charset="0"/>
              </a:rPr>
              <a:t>O sistema da 1DOC poderá disponibilizar mais de 100 serviços, com o intuito de facilitar a vida do munícipe, digilitazando o trâmite interno. </a:t>
            </a:r>
          </a:p>
          <a:p>
            <a:pPr marL="0" indent="0">
              <a:buNone/>
            </a:pPr>
            <a:r>
              <a:rPr lang="pt-PT" sz="2500" kern="0" dirty="0">
                <a:effectLst/>
                <a:ea typeface="Times New Roman" panose="02020603050405020304" pitchFamily="18" charset="0"/>
                <a:cs typeface="Palatino Linotype" panose="02040502050505030304" pitchFamily="18" charset="0"/>
              </a:rPr>
              <a:t>Dentre os serviços, poderão ser solicitados: Certidão Negativa de Débitos Municipais, Protocolo, Alvará de construção, Habite-se, entre outros que estão sendo definidos pelas Secretarias, nesse momento de implantação. </a:t>
            </a:r>
          </a:p>
          <a:p>
            <a:endParaRPr lang="pt-PT" sz="1800" kern="0" dirty="0">
              <a:latin typeface="Palatino Linotype" panose="02040502050505030304" pitchFamily="18" charset="0"/>
            </a:endParaRPr>
          </a:p>
          <a:p>
            <a:r>
              <a:rPr lang="pt-BR" dirty="0"/>
              <a:t>Aplicativo para o cidadão (</a:t>
            </a:r>
            <a:r>
              <a:rPr lang="pt-BR" dirty="0" err="1"/>
              <a:t>GovDigital</a:t>
            </a:r>
            <a:r>
              <a:rPr lang="pt-BR" dirty="0"/>
              <a:t>)</a:t>
            </a:r>
          </a:p>
          <a:p>
            <a:endParaRPr lang="pt-BR" dirty="0"/>
          </a:p>
          <a:p>
            <a:pPr lvl="1"/>
            <a:r>
              <a:rPr lang="pt-BR" dirty="0"/>
              <a:t>Atendimento ao cidadão</a:t>
            </a:r>
          </a:p>
          <a:p>
            <a:pPr lvl="1"/>
            <a:r>
              <a:rPr lang="pt-BR" dirty="0"/>
              <a:t>IPTU, ISSQN, </a:t>
            </a:r>
            <a:r>
              <a:rPr lang="pt-BR" dirty="0" err="1"/>
              <a:t>NFE´s</a:t>
            </a:r>
            <a:r>
              <a:rPr lang="pt-BR" dirty="0"/>
              <a:t>, certidões</a:t>
            </a:r>
          </a:p>
          <a:p>
            <a:pPr lvl="1"/>
            <a:r>
              <a:rPr lang="pt-BR" dirty="0"/>
              <a:t>Vacinas</a:t>
            </a:r>
          </a:p>
          <a:p>
            <a:pPr lvl="1"/>
            <a:r>
              <a:rPr lang="pt-BR" dirty="0"/>
              <a:t>Boletim Escolar</a:t>
            </a:r>
          </a:p>
          <a:p>
            <a:pPr lvl="1"/>
            <a:r>
              <a:rPr lang="pt-BR" dirty="0"/>
              <a:t>Matrícula Escolar, vagas em creche</a:t>
            </a:r>
          </a:p>
          <a:p>
            <a:pPr lvl="1"/>
            <a:r>
              <a:rPr lang="pt-BR" dirty="0"/>
              <a:t>Ouvidoria </a:t>
            </a:r>
          </a:p>
          <a:p>
            <a:pPr lvl="1"/>
            <a:endParaRPr lang="pt-BR" dirty="0"/>
          </a:p>
          <a:p>
            <a:pPr marL="457200" lvl="1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41610CE-9E1A-6CF2-A21F-4F2CE5D54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/>
        </p:blipFill>
        <p:spPr bwMode="auto">
          <a:xfrm>
            <a:off x="371475" y="-357706"/>
            <a:ext cx="4035956" cy="1634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3467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E5AECC-9013-F81B-568B-182F37A4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1275"/>
          </a:xfrm>
        </p:spPr>
        <p:txBody>
          <a:bodyPr>
            <a:normAutofit fontScale="90000"/>
          </a:bodyPr>
          <a:lstStyle/>
          <a:p>
            <a:pPr algn="just"/>
            <a:r>
              <a:rPr lang="pt-BR" dirty="0"/>
              <a:t>					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			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5C99FAF-E17C-6302-8754-110ACD401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Programas desenvolvidos na Prefeitura Municipal: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	-Horas Extras</a:t>
            </a:r>
          </a:p>
          <a:p>
            <a:pPr marL="0" indent="0">
              <a:buNone/>
            </a:pPr>
            <a:r>
              <a:rPr lang="pt-BR" dirty="0"/>
              <a:t>	-Ordem de Serviço 	</a:t>
            </a:r>
          </a:p>
          <a:p>
            <a:pPr marL="0" indent="0">
              <a:buNone/>
            </a:pPr>
            <a:r>
              <a:rPr lang="pt-BR" dirty="0"/>
              <a:t>	-Probatório</a:t>
            </a:r>
          </a:p>
          <a:p>
            <a:pPr marL="0" indent="0">
              <a:buNone/>
            </a:pPr>
            <a:r>
              <a:rPr lang="pt-BR" dirty="0"/>
              <a:t>	-Licença Prêmio</a:t>
            </a:r>
          </a:p>
          <a:p>
            <a:pPr marL="0" indent="0">
              <a:buNone/>
            </a:pPr>
            <a:r>
              <a:rPr lang="pt-BR" dirty="0"/>
              <a:t>	-Férias</a:t>
            </a:r>
          </a:p>
          <a:p>
            <a:pPr marL="0" indent="0">
              <a:buNone/>
            </a:pPr>
            <a:r>
              <a:rPr lang="pt-BR" dirty="0"/>
              <a:t>	-PDI (Programa de Demissão Incentivada)</a:t>
            </a:r>
          </a:p>
          <a:p>
            <a:pPr marL="0" indent="0">
              <a:buNone/>
            </a:pPr>
            <a:r>
              <a:rPr lang="pt-BR" dirty="0"/>
              <a:t> </a:t>
            </a:r>
          </a:p>
          <a:p>
            <a:pPr marL="457200" lvl="1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41610CE-9E1A-6CF2-A21F-4F2CE5D54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/>
        </p:blipFill>
        <p:spPr bwMode="auto">
          <a:xfrm>
            <a:off x="371475" y="-357706"/>
            <a:ext cx="4035956" cy="1634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6229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E5AECC-9013-F81B-568B-182F37A4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1275"/>
          </a:xfrm>
        </p:spPr>
        <p:txBody>
          <a:bodyPr>
            <a:normAutofit fontScale="90000"/>
          </a:bodyPr>
          <a:lstStyle/>
          <a:p>
            <a:pPr algn="just"/>
            <a:r>
              <a:rPr lang="pt-BR" dirty="0"/>
              <a:t>					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			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5C99FAF-E17C-6302-8754-110ACD401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 </a:t>
            </a:r>
          </a:p>
          <a:p>
            <a:pPr marL="457200" lvl="1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41610CE-9E1A-6CF2-A21F-4F2CE5D54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/>
        </p:blipFill>
        <p:spPr bwMode="auto">
          <a:xfrm>
            <a:off x="371475" y="-357706"/>
            <a:ext cx="4035956" cy="1634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E9A5201-1757-D46B-4727-B87F905F9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017" y="1836219"/>
            <a:ext cx="8137376" cy="41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7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A8A56CA-F3B7-59BE-E0E1-68E084C80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/>
        </p:blipFill>
        <p:spPr bwMode="auto">
          <a:xfrm>
            <a:off x="2449468" y="-765732"/>
            <a:ext cx="7028932" cy="2845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C8F35B62-9BF3-085E-E70B-A98FE3EFB795}"/>
              </a:ext>
            </a:extLst>
          </p:cNvPr>
          <p:cNvSpPr txBox="1"/>
          <p:nvPr/>
        </p:nvSpPr>
        <p:spPr>
          <a:xfrm>
            <a:off x="681135" y="2030783"/>
            <a:ext cx="1125271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i="0" u="none" strike="noStrike" dirty="0">
                <a:effectLst/>
                <a:latin typeface="Calibri" panose="020F0502020204030204" pitchFamily="34" charset="0"/>
              </a:rPr>
              <a:t>Lei 2.811 de 16 de maio de 2007</a:t>
            </a:r>
          </a:p>
          <a:p>
            <a:endParaRPr lang="pt-BR" sz="1000" b="1" i="0" u="none" strike="noStrike" dirty="0">
              <a:effectLst/>
              <a:latin typeface="Calibri" panose="020F0502020204030204" pitchFamily="34" charset="0"/>
            </a:endParaRPr>
          </a:p>
          <a:p>
            <a:r>
              <a:rPr lang="pt-BR" sz="1000" b="1" i="0" u="none" strike="noStrike" dirty="0">
                <a:effectLst/>
                <a:latin typeface="Calibri" panose="020F0502020204030204" pitchFamily="34" charset="0"/>
              </a:rPr>
              <a:t>Art. 51.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 </a:t>
            </a:r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A Secretaria de Administração tem por finalidade apoiar o funcionamento da estrutura administrativa da Prefeitura de Salto, a partir do gerenciamento eficaz dos recursos humanos e materiais disponíveis, e do desenvolvimento de métodos e procedimentos de gestão que confiram racionalidade e eficiência ao sistema de Administração Pública.</a:t>
            </a:r>
          </a:p>
          <a:p>
            <a:endParaRPr lang="pt-BR" sz="1000" dirty="0">
              <a:solidFill>
                <a:srgbClr val="333333"/>
              </a:solidFill>
              <a:latin typeface="Calibri" panose="020F0502020204030204" pitchFamily="34" charset="0"/>
            </a:endParaRPr>
          </a:p>
          <a:p>
            <a:r>
              <a:rPr lang="pt-BR" sz="1000" b="1" i="0" u="none" strike="noStrike" dirty="0">
                <a:effectLst/>
                <a:latin typeface="Calibri" panose="020F0502020204030204" pitchFamily="34" charset="0"/>
              </a:rPr>
              <a:t>Art. 52.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 São competências da SECRETARIA DE ADMINISTRAÇÃO: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I - Garantir, ao conjunto do Governo, os recursos materiais e humanos necessários ao funcionamento da Administração;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II - Garantir, ao conjunto do Governo, as informações consolidadas sobre a execução do Orçamento Programa da Administração Municipal que se fizerem necessárias, tendo em vista a coordenação e o controle das ações administrativas;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III - Manter atualizado o fluxo de despesas de pessoal, contendo realizações e previsões mensais e anuais, respeitando a legislação em vigor, em especial a Lei de Responsabilidade Fiscal;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IV - Acompanhar o estabelecimento e a realização de todos os convênios e contratos da municipalidade;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 - Dar suporte administrativo e operacional para o funcionamento das Comissões Permanentes e Transitórias (Licitação, Concursos, Recebimento de Materiais e Acompanhamento de Obras);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VI - Estabelecer e fixar diretrizes e normas gerais relativas à área de gestão de pessoas (recursos humanos);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VII - Gerenciar e controlar todas as atividades afetas ao provimento e desenvolvimento dos recursos humanos da Administração Municipal;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VIII - Propor e desenvolver a política salarial e a política de desenvolvimento profissional para o Quadro de Pessoal da Administração Direta;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IX - Controlar o Quadro Geral de Pessoal e suas despesas;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X - Coordenar as relações de trabalho e intersindicais;</a:t>
            </a:r>
            <a:r>
              <a:rPr lang="pt-BR" sz="1000" dirty="0"/>
              <a:t/>
            </a:r>
            <a:br>
              <a:rPr lang="pt-BR" sz="1000" dirty="0"/>
            </a:b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528047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C36020B5-5EDD-7C80-94D2-16C73D688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4656"/>
            <a:ext cx="10515600" cy="4233276"/>
          </a:xfrm>
        </p:spPr>
      </p:pic>
    </p:spTree>
    <p:extLst>
      <p:ext uri="{BB962C8B-B14F-4D97-AF65-F5344CB8AC3E}">
        <p14:creationId xmlns:p14="http://schemas.microsoft.com/office/powerpoint/2010/main" val="1566736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21B9A419-867D-B0FC-2AA9-EB40AF9D7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2974"/>
            <a:ext cx="10515600" cy="4316639"/>
          </a:xfrm>
        </p:spPr>
      </p:pic>
    </p:spTree>
    <p:extLst>
      <p:ext uri="{BB962C8B-B14F-4D97-AF65-F5344CB8AC3E}">
        <p14:creationId xmlns:p14="http://schemas.microsoft.com/office/powerpoint/2010/main" val="2099311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C29F68E4-1C2E-0B1C-3734-8CDD9AB74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265" y="1825625"/>
            <a:ext cx="5649469" cy="4351338"/>
          </a:xfrm>
        </p:spPr>
      </p:pic>
    </p:spTree>
    <p:extLst>
      <p:ext uri="{BB962C8B-B14F-4D97-AF65-F5344CB8AC3E}">
        <p14:creationId xmlns:p14="http://schemas.microsoft.com/office/powerpoint/2010/main" val="1509889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2EAC4BAA-7857-AEAC-1191-9E72CF0B1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972" y="802433"/>
            <a:ext cx="9970056" cy="5374530"/>
          </a:xfrm>
        </p:spPr>
      </p:pic>
    </p:spTree>
    <p:extLst>
      <p:ext uri="{BB962C8B-B14F-4D97-AF65-F5344CB8AC3E}">
        <p14:creationId xmlns:p14="http://schemas.microsoft.com/office/powerpoint/2010/main" val="422834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55965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TELECENTROS COMUNITÁRIOS</a:t>
            </a:r>
            <a:br>
              <a:rPr lang="pt-BR" b="1" dirty="0"/>
            </a:br>
            <a:r>
              <a:rPr lang="pt-BR" sz="4900" b="1" dirty="0"/>
              <a:t>Diretoria de Inclusão Digital</a:t>
            </a:r>
            <a:endParaRPr lang="pt-BR" sz="49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Jardim Saltense</a:t>
            </a:r>
          </a:p>
          <a:p>
            <a:r>
              <a:rPr lang="pt-BR" dirty="0"/>
              <a:t>Jardim Independência</a:t>
            </a:r>
          </a:p>
          <a:p>
            <a:r>
              <a:rPr lang="pt-BR" dirty="0"/>
              <a:t>Jardim das Nações</a:t>
            </a:r>
          </a:p>
        </p:txBody>
      </p:sp>
    </p:spTree>
    <p:extLst>
      <p:ext uri="{BB962C8B-B14F-4D97-AF65-F5344CB8AC3E}">
        <p14:creationId xmlns:p14="http://schemas.microsoft.com/office/powerpoint/2010/main" val="4073851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801857"/>
            <a:ext cx="9144000" cy="1090321"/>
          </a:xfrm>
        </p:spPr>
        <p:txBody>
          <a:bodyPr>
            <a:normAutofit/>
          </a:bodyPr>
          <a:lstStyle/>
          <a:p>
            <a:r>
              <a:rPr lang="pt-BR" b="1" dirty="0"/>
              <a:t>Os Telecentros possuem:</a:t>
            </a:r>
            <a:endParaRPr lang="pt-BR" sz="49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96795"/>
            <a:ext cx="9144000" cy="1655762"/>
          </a:xfrm>
        </p:spPr>
        <p:txBody>
          <a:bodyPr/>
          <a:lstStyle/>
          <a:p>
            <a:r>
              <a:rPr lang="pt-BR" dirty="0"/>
              <a:t>33 estações de trabalho;</a:t>
            </a:r>
          </a:p>
          <a:p>
            <a:r>
              <a:rPr lang="pt-BR" dirty="0"/>
              <a:t>3 impressoras.</a:t>
            </a:r>
          </a:p>
          <a:p>
            <a:r>
              <a:rPr lang="pt-BR" dirty="0"/>
              <a:t>Distribuídos em 3 salas para atendimento.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524000" y="3749943"/>
            <a:ext cx="9144000" cy="10903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Equipe formada por 5 servidores municipais:</a:t>
            </a:r>
            <a:endParaRPr lang="pt-BR" sz="4900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352843" y="483765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1 Diretor de Inclusão Digital;</a:t>
            </a:r>
          </a:p>
          <a:p>
            <a:r>
              <a:rPr lang="pt-BR" dirty="0"/>
              <a:t>4 Auxiliares Administrativos</a:t>
            </a:r>
          </a:p>
        </p:txBody>
      </p:sp>
    </p:spTree>
    <p:extLst>
      <p:ext uri="{BB962C8B-B14F-4D97-AF65-F5344CB8AC3E}">
        <p14:creationId xmlns:p14="http://schemas.microsoft.com/office/powerpoint/2010/main" val="988885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478302" y="1350498"/>
          <a:ext cx="11183815" cy="5346224"/>
        </p:xfrm>
        <a:graphic>
          <a:graphicData uri="http://schemas.openxmlformats.org/drawingml/2006/table">
            <a:tbl>
              <a:tblPr firstRow="1" firstCol="1" bandRow="1"/>
              <a:tblGrid>
                <a:gridCol w="1917191">
                  <a:extLst>
                    <a:ext uri="{9D8B030D-6E8A-4147-A177-3AD203B41FA5}">
                      <a16:colId xmlns:a16="http://schemas.microsoft.com/office/drawing/2014/main" xmlns="" val="4027220220"/>
                    </a:ext>
                  </a:extLst>
                </a:gridCol>
                <a:gridCol w="3401545">
                  <a:extLst>
                    <a:ext uri="{9D8B030D-6E8A-4147-A177-3AD203B41FA5}">
                      <a16:colId xmlns:a16="http://schemas.microsoft.com/office/drawing/2014/main" xmlns="" val="3848660682"/>
                    </a:ext>
                  </a:extLst>
                </a:gridCol>
                <a:gridCol w="3051039">
                  <a:extLst>
                    <a:ext uri="{9D8B030D-6E8A-4147-A177-3AD203B41FA5}">
                      <a16:colId xmlns:a16="http://schemas.microsoft.com/office/drawing/2014/main" xmlns="" val="1228402158"/>
                    </a:ext>
                  </a:extLst>
                </a:gridCol>
                <a:gridCol w="2814040">
                  <a:extLst>
                    <a:ext uri="{9D8B030D-6E8A-4147-A177-3AD203B41FA5}">
                      <a16:colId xmlns:a16="http://schemas.microsoft.com/office/drawing/2014/main" xmlns="" val="1822067316"/>
                    </a:ext>
                  </a:extLst>
                </a:gridCol>
              </a:tblGrid>
              <a:tr h="871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Independência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Saltense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E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Nações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B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8950835"/>
                  </a:ext>
                </a:extLst>
              </a:tr>
              <a:tr h="40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DEZ.-22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52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4803905"/>
                  </a:ext>
                </a:extLst>
              </a:tr>
              <a:tr h="40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JAN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102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54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551800"/>
                  </a:ext>
                </a:extLst>
              </a:tr>
              <a:tr h="40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FEV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29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130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26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6235969"/>
                  </a:ext>
                </a:extLst>
              </a:tr>
              <a:tr h="40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MAR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18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173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43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2859411"/>
                  </a:ext>
                </a:extLst>
              </a:tr>
              <a:tr h="40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ABR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202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214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25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2305776"/>
                  </a:ext>
                </a:extLst>
              </a:tr>
              <a:tr h="40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MAI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321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298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30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3572974"/>
                  </a:ext>
                </a:extLst>
              </a:tr>
              <a:tr h="40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JUN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210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343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4459829"/>
                  </a:ext>
                </a:extLst>
              </a:tr>
              <a:tr h="40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JUL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277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289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PLANEJAMENTO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9611336"/>
                  </a:ext>
                </a:extLst>
              </a:tr>
              <a:tr h="40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AGO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220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314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PLANEJAMENTO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4646548"/>
                  </a:ext>
                </a:extLst>
              </a:tr>
              <a:tr h="40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SET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194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268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11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3734281"/>
                  </a:ext>
                </a:extLst>
              </a:tr>
              <a:tr h="406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OUT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187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271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45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4918171"/>
                  </a:ext>
                </a:extLst>
              </a:tr>
            </a:tbl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2703341" y="407962"/>
            <a:ext cx="6733735" cy="10903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ATENDIMENTOS REALIZADOS:</a:t>
            </a:r>
            <a:endParaRPr lang="pt-BR" sz="4900" dirty="0"/>
          </a:p>
        </p:txBody>
      </p:sp>
    </p:spTree>
    <p:extLst>
      <p:ext uri="{BB962C8B-B14F-4D97-AF65-F5344CB8AC3E}">
        <p14:creationId xmlns:p14="http://schemas.microsoft.com/office/powerpoint/2010/main" val="1780242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/>
        </p:nvGraphicFramePr>
        <p:xfrm>
          <a:off x="506437" y="633229"/>
          <a:ext cx="11029071" cy="5978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160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2337" y="1592577"/>
            <a:ext cx="10527323" cy="1048117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Os Telecentros Comunitários atendem usuários de todas as idades: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93761" y="3421209"/>
            <a:ext cx="10004474" cy="1655762"/>
          </a:xfrm>
        </p:spPr>
        <p:txBody>
          <a:bodyPr>
            <a:normAutofit/>
          </a:bodyPr>
          <a:lstStyle/>
          <a:p>
            <a:r>
              <a:rPr lang="pt-BR" sz="3200" dirty="0"/>
              <a:t>Em 2023 atendemos 4.360 pessoas.</a:t>
            </a:r>
          </a:p>
          <a:p>
            <a:r>
              <a:rPr lang="pt-BR" sz="3200" dirty="0"/>
              <a:t>Ministramos aulas de qualificação para 163 pessoas, entre servidores e munícipes.</a:t>
            </a:r>
          </a:p>
          <a:p>
            <a:endParaRPr lang="pt-BR" sz="3200" dirty="0"/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551207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2337" y="582927"/>
            <a:ext cx="10527323" cy="1048117"/>
          </a:xfrm>
        </p:spPr>
        <p:txBody>
          <a:bodyPr>
            <a:normAutofit/>
          </a:bodyPr>
          <a:lstStyle/>
          <a:p>
            <a:r>
              <a:rPr lang="pt-BR" b="1" dirty="0"/>
              <a:t>Serviços disponíveis: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17562" y="1973944"/>
            <a:ext cx="10507688" cy="4312556"/>
          </a:xfrm>
        </p:spPr>
        <p:txBody>
          <a:bodyPr>
            <a:normAutofit fontScale="55000" lnSpcReduction="20000"/>
          </a:bodyPr>
          <a:lstStyle/>
          <a:p>
            <a:r>
              <a:rPr lang="pt-BR" sz="3200" dirty="0"/>
              <a:t>AULAS DE QUALIFICAÇÃO;</a:t>
            </a:r>
          </a:p>
          <a:p>
            <a:r>
              <a:rPr lang="pt-BR" sz="3200" dirty="0"/>
              <a:t>AGENDAMENTO E INSCRIÇÕES;</a:t>
            </a:r>
          </a:p>
          <a:p>
            <a:r>
              <a:rPr lang="pt-BR" sz="3200" dirty="0"/>
              <a:t> USO LIVRE DE INTERNET; </a:t>
            </a:r>
          </a:p>
          <a:p>
            <a:r>
              <a:rPr lang="pt-BR" sz="3200" dirty="0"/>
              <a:t>CRIAÇÃO DE CURRÍCULO; </a:t>
            </a:r>
          </a:p>
          <a:p>
            <a:r>
              <a:rPr lang="pt-BR" sz="3200" dirty="0"/>
              <a:t>IMPRESSÕES E CÓPIAS; </a:t>
            </a:r>
          </a:p>
          <a:p>
            <a:r>
              <a:rPr lang="pt-BR" sz="3200" dirty="0"/>
              <a:t>SEGUNDA VIA DE BOLETOS; </a:t>
            </a:r>
          </a:p>
          <a:p>
            <a:r>
              <a:rPr lang="pt-BR" sz="3200" dirty="0"/>
              <a:t>CERTIDÕES CRIMINAIS; </a:t>
            </a:r>
          </a:p>
          <a:p>
            <a:r>
              <a:rPr lang="pt-BR" sz="3200" dirty="0"/>
              <a:t>INSTALAÇÃO E REMOÇÃO DE APLICATIVOS DE CELULAR;</a:t>
            </a:r>
          </a:p>
          <a:p>
            <a:r>
              <a:rPr lang="pt-BR" sz="3200" dirty="0"/>
              <a:t>TRANSFERÊNCIA DE ARQUIVOS;</a:t>
            </a:r>
          </a:p>
          <a:p>
            <a:r>
              <a:rPr lang="pt-BR" sz="3200" dirty="0"/>
              <a:t>DIGITALIZAÇÃO DE DOCUMENTOS;</a:t>
            </a:r>
          </a:p>
          <a:p>
            <a:r>
              <a:rPr lang="pt-BR" sz="3200" dirty="0"/>
              <a:t>AUXÍLIO PARA CADASTRO PARA VAGAS DE EMPREGO;</a:t>
            </a:r>
          </a:p>
          <a:p>
            <a:r>
              <a:rPr lang="pt-BR" sz="3200" dirty="0"/>
              <a:t>INSCRIÇÕES PARA CURSOS E CONCURSOS;</a:t>
            </a:r>
          </a:p>
          <a:p>
            <a:r>
              <a:rPr lang="pt-BR" sz="3200" dirty="0"/>
              <a:t>ENTRE OUTROS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0887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A8A56CA-F3B7-59BE-E0E1-68E084C80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/>
        </p:blipFill>
        <p:spPr bwMode="auto">
          <a:xfrm>
            <a:off x="2449468" y="-765732"/>
            <a:ext cx="7028932" cy="2845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C8F35B62-9BF3-085E-E70B-A98FE3EFB795}"/>
              </a:ext>
            </a:extLst>
          </p:cNvPr>
          <p:cNvSpPr txBox="1"/>
          <p:nvPr/>
        </p:nvSpPr>
        <p:spPr>
          <a:xfrm>
            <a:off x="681135" y="2030783"/>
            <a:ext cx="1125271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XI - Garantir o funcionamento da Comissão Interna de Prevenção de Acidentes (CIPA);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XII - Planejar, organizar e coordenar as operações de suporte a todos os procedimentos que envolvem atendimento de público na Administração;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XIII - Operar e desenvolver procedimentos para controle do sistema de Protocolo e Expediente da Prefeitura;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XIV - Desenvolver e garantir a implantação da infraestrutura de informática, redes, telecomunicações, transportes e suprimentos da Prefeitura; (Redação dada pela Lei nº </a:t>
            </a:r>
            <a:r>
              <a:rPr lang="pt-BR" sz="1000" b="0" i="0" u="sng" dirty="0"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3977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/2022)</a:t>
            </a:r>
            <a:r>
              <a:rPr lang="pt-BR" sz="1000" dirty="0"/>
              <a:t/>
            </a:r>
            <a:br>
              <a:rPr lang="pt-BR" sz="1000" dirty="0"/>
            </a:br>
            <a:r>
              <a:rPr lang="pt-BR" sz="1000" dirty="0"/>
              <a:t/>
            </a:r>
            <a:br>
              <a:rPr lang="pt-BR" sz="1000" dirty="0"/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XV - desenvolver e implantar sistema de controle do patrimônio mobiliário e imobiliário da municipalidade. (Redação acrescida pela Lei nº </a:t>
            </a:r>
            <a:r>
              <a:rPr lang="pt-BR" sz="1000" b="0" i="0" u="sng" dirty="0"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3215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/2013)</a:t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/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XVI - especificar, orçar, formalizar e gerir os contratos de aquisição ou aluguel de equipamentos e prestação de serviços de informática, licenças, programas e sistemas, redes e telecomunicações da Prefeitura. (Redação acrescida pela Lei nº </a:t>
            </a:r>
            <a:r>
              <a:rPr lang="pt-BR" sz="1000" b="0" i="0" u="sng" dirty="0"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3977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/2022)</a:t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/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XVII - promover a gestão da qualidade no serviço público; (Redação acrescida pela Lei nº </a:t>
            </a:r>
            <a:r>
              <a:rPr lang="pt-BR" sz="1000" b="0" i="0" u="sng" dirty="0"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3977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/2022)</a:t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/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XVIII - estudar, planejar e executar os programas de desburocratização e desestatização do Município. (Redação acrescida pela Lei nº </a:t>
            </a:r>
            <a:r>
              <a:rPr lang="pt-BR" sz="1000" b="0" i="0" u="sng" dirty="0"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3977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/2022)</a:t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/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XIX - implementar os instrumentos de governo digital no âmbito da administração municipal. (Redação acrescida pela Lei nº </a:t>
            </a:r>
            <a:r>
              <a:rPr lang="pt-BR" sz="1000" b="0" i="0" u="sng" dirty="0"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3977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/2022)</a:t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/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XX - Oferecer serviços públicos digitais simples, intuitivos, consolidados em plataforma única e com avaliação de satisfação disponível; (Redação acrescida pela Lei nº </a:t>
            </a:r>
            <a:r>
              <a:rPr lang="pt-BR" sz="1000" b="0" i="0" u="sng" dirty="0"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3977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/2022)</a:t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/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XXI - Conceder acesso amplo à informação e aos dados abertos governamentais, para possibilitar o exercício da cidadania e a inovação em tecnologias digitais; (Redação acrescida pela Lei nº </a:t>
            </a:r>
            <a:r>
              <a:rPr lang="pt-BR" sz="1000" b="0" i="0" u="sng" dirty="0"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3977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/2022)</a:t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/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XXII - Promover a integração e a interoperabilidade das bases de dados governamentais; (Redação acrescida pela Lei nº </a:t>
            </a:r>
            <a:r>
              <a:rPr lang="pt-BR" sz="1000" b="0" i="0" u="sng" dirty="0"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3977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/2022)</a:t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/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XXIII - Promover políticas públicas baseadas em dados e evidências e em serviços preditivos e personalizados, com a utilização de tecnologias emergentes; (Redação acrescida pela Lei nº </a:t>
            </a:r>
            <a:r>
              <a:rPr lang="pt-BR" sz="1000" b="0" i="0" u="sng" dirty="0"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3977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/2022)</a:t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/>
            </a:r>
            <a:br>
              <a:rPr lang="pt-BR" sz="1000" b="0" i="0" dirty="0">
                <a:effectLst/>
                <a:latin typeface="Calibri" panose="020F0502020204030204" pitchFamily="34" charset="0"/>
              </a:rPr>
            </a:br>
            <a:r>
              <a:rPr lang="pt-BR" sz="1000" b="0" i="0" dirty="0">
                <a:effectLst/>
                <a:latin typeface="Calibri" panose="020F0502020204030204" pitchFamily="34" charset="0"/>
              </a:rPr>
              <a:t>XXIV - Aprimorar a interação direta </a:t>
            </a:r>
            <a:r>
              <a:rPr lang="pt-BR" sz="1000" b="0" i="0" dirty="0" err="1">
                <a:effectLst/>
                <a:latin typeface="Calibri" panose="020F0502020204030204" pitchFamily="34" charset="0"/>
              </a:rPr>
              <a:t>tecnologica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 entre governo e sociedade e ampliar e incentivar a participação social na criação e melhoria dos serviços públicos; (Redação acrescida pela Lei nº </a:t>
            </a:r>
            <a:r>
              <a:rPr lang="pt-BR" sz="1000" b="0" i="0" u="sng" dirty="0"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3977</a:t>
            </a:r>
            <a:r>
              <a:rPr lang="pt-BR" sz="1000" b="0" i="0" dirty="0">
                <a:effectLst/>
                <a:latin typeface="Calibri" panose="020F0502020204030204" pitchFamily="34" charset="0"/>
              </a:rPr>
              <a:t>/2022)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027038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3" t="18270" r="15313"/>
          <a:stretch/>
        </p:blipFill>
        <p:spPr>
          <a:xfrm>
            <a:off x="298579" y="379230"/>
            <a:ext cx="5187820" cy="294246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D140459-7974-C01D-F510-9C282CBDDE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-554" r="9851" b="554"/>
          <a:stretch/>
        </p:blipFill>
        <p:spPr>
          <a:xfrm rot="10800000" flipV="1">
            <a:off x="5644243" y="373012"/>
            <a:ext cx="5253912" cy="295348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BE7E939-6955-DA8B-A442-D34293402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12847" r="-156" b="-12847"/>
          <a:stretch/>
        </p:blipFill>
        <p:spPr>
          <a:xfrm>
            <a:off x="297804" y="3927120"/>
            <a:ext cx="5486399" cy="302613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53E1784-3513-E936-3AAB-B5D10D351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t="14379" r="21309" b="7407"/>
          <a:stretch/>
        </p:blipFill>
        <p:spPr>
          <a:xfrm>
            <a:off x="5938157" y="3927120"/>
            <a:ext cx="4666084" cy="259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77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701545"/>
            <a:ext cx="5629469" cy="253326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D637D4F-3574-2476-41C2-06994A391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5" y="3711409"/>
            <a:ext cx="5255274" cy="29560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7EDF285-87A5-9929-715D-73E1F9554A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33" y="685800"/>
            <a:ext cx="4531567" cy="25490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852C2A5-88D8-FF0B-DA8F-C3EA6BA7E1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23047" r="6150" b="16833"/>
          <a:stretch/>
        </p:blipFill>
        <p:spPr>
          <a:xfrm>
            <a:off x="6029326" y="3691424"/>
            <a:ext cx="5255274" cy="29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64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5"/>
          <a:stretch/>
        </p:blipFill>
        <p:spPr>
          <a:xfrm>
            <a:off x="476250" y="674959"/>
            <a:ext cx="4710861" cy="239197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C125F04-DB5A-7FFF-58EE-01AB96907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8718" r="-231" b="-8718"/>
          <a:stretch/>
        </p:blipFill>
        <p:spPr>
          <a:xfrm>
            <a:off x="409575" y="3829166"/>
            <a:ext cx="5343525" cy="32613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39DE2FA-7BF4-9D8D-00CA-DB9DF11DA4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10417"/>
          <a:stretch/>
        </p:blipFill>
        <p:spPr>
          <a:xfrm>
            <a:off x="5519032" y="674959"/>
            <a:ext cx="4510793" cy="23919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C81EC85-B90D-44B2-182A-296F7B9FE9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r="19188" b="22462"/>
          <a:stretch/>
        </p:blipFill>
        <p:spPr>
          <a:xfrm>
            <a:off x="5850377" y="3829166"/>
            <a:ext cx="5256360" cy="294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340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2337" y="1592577"/>
            <a:ext cx="10527323" cy="1048117"/>
          </a:xfrm>
        </p:spPr>
        <p:txBody>
          <a:bodyPr>
            <a:normAutofit/>
          </a:bodyPr>
          <a:lstStyle/>
          <a:p>
            <a:r>
              <a:rPr lang="pt-BR" b="1" dirty="0"/>
              <a:t>Ações Planejadas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93761" y="2952750"/>
            <a:ext cx="10004474" cy="212422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t-BR" sz="3200" dirty="0"/>
              <a:t>Promover treinamento e capacitação de servidores e munícipes;</a:t>
            </a:r>
          </a:p>
          <a:p>
            <a:pPr algn="l"/>
            <a:r>
              <a:rPr lang="pt-BR" sz="3200" dirty="0"/>
              <a:t>Atendimento aos usuários do CAPS;</a:t>
            </a:r>
          </a:p>
          <a:p>
            <a:pPr algn="l"/>
            <a:r>
              <a:rPr lang="pt-BR" sz="3200" dirty="0"/>
              <a:t>Atendimento aos usuários do CCI;</a:t>
            </a:r>
          </a:p>
          <a:p>
            <a:pPr algn="l"/>
            <a:r>
              <a:rPr lang="pt-BR" sz="3200" dirty="0"/>
              <a:t>Ampliação do atendimento à Escola de Governo.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426048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7F6145-FAF8-8170-40BF-AB4E1A9B8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562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Casa do Servidor e SESMT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42CEBDBF-1E3D-6CDD-5B42-51724493D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545" y="1390646"/>
            <a:ext cx="4907455" cy="361632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857D5A51-2AA2-C645-3C31-FAB156B7F48C}"/>
              </a:ext>
            </a:extLst>
          </p:cNvPr>
          <p:cNvSpPr txBox="1"/>
          <p:nvPr/>
        </p:nvSpPr>
        <p:spPr>
          <a:xfrm>
            <a:off x="6360160" y="4304600"/>
            <a:ext cx="6096000" cy="702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Novas instalações, com melhor localiza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</a:rPr>
              <a:t>ção</a:t>
            </a: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acessibilidade e garantia do sigilo nos atendimentos.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E2D1CA2-BFAD-996E-8F04-BDC9CFE61E03}"/>
              </a:ext>
            </a:extLst>
          </p:cNvPr>
          <p:cNvSpPr txBox="1"/>
          <p:nvPr/>
        </p:nvSpPr>
        <p:spPr>
          <a:xfrm>
            <a:off x="1060758" y="5284956"/>
            <a:ext cx="3349318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Foto 01: Fachada da Casa do Servidor</a:t>
            </a:r>
          </a:p>
        </p:txBody>
      </p:sp>
    </p:spTree>
    <p:extLst>
      <p:ext uri="{BB962C8B-B14F-4D97-AF65-F5344CB8AC3E}">
        <p14:creationId xmlns:p14="http://schemas.microsoft.com/office/powerpoint/2010/main" val="3268428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D14C3A8-1EE6-39CE-C154-888B1E790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190" y="3943931"/>
            <a:ext cx="6267450" cy="250190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Foram realizados 918 atendimentos enfermagem/médicos, sendo: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Admissional: 206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Periódico: 246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Retorno ao trabalho: 42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Demissional</a:t>
            </a: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132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Avaliações: 134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Acidentes de trabalho: 54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Psiquiatra: 104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3CBFD04-61D9-15F2-89FC-74A99063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290" y="659765"/>
            <a:ext cx="1873250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11AEC4CB-CA91-3D2E-49DF-1C9632E8C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59765"/>
            <a:ext cx="3332602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2B4C826-FC4B-9197-0C51-6C92E6C00253}"/>
              </a:ext>
            </a:extLst>
          </p:cNvPr>
          <p:cNvSpPr txBox="1"/>
          <p:nvPr/>
        </p:nvSpPr>
        <p:spPr>
          <a:xfrm>
            <a:off x="3438527" y="3393299"/>
            <a:ext cx="6629398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Fotos 02 e 03: Recepção ampla e com mais conforto aos servidores.</a:t>
            </a:r>
          </a:p>
        </p:txBody>
      </p:sp>
    </p:spTree>
    <p:extLst>
      <p:ext uri="{BB962C8B-B14F-4D97-AF65-F5344CB8AC3E}">
        <p14:creationId xmlns:p14="http://schemas.microsoft.com/office/powerpoint/2010/main" val="651636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E5D98F46-EF39-F30D-BCBD-2B886D09F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38" y="527050"/>
            <a:ext cx="4518385" cy="202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xmlns="" id="{CAC0B5F8-0472-F38A-6080-CB0EB59ED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23" y="527050"/>
            <a:ext cx="4503737" cy="202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AC21E474-46A2-1C2B-67E0-E46D4E1E960E}"/>
              </a:ext>
            </a:extLst>
          </p:cNvPr>
          <p:cNvSpPr txBox="1"/>
          <p:nvPr/>
        </p:nvSpPr>
        <p:spPr>
          <a:xfrm>
            <a:off x="3604060" y="2658364"/>
            <a:ext cx="5318125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Fotos 04 e 05: Atendimento enfermagem e medicina do trabalho.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xmlns="" id="{423529F5-D8A8-C353-BFBC-F4175CCE0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429000"/>
            <a:ext cx="11471275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203 atendimentos pelo serviço social para orientações referentes à restrição, readaptação, afastamento por acompanhamento familiar, entre outros. </a:t>
            </a:r>
          </a:p>
          <a:p>
            <a:pPr>
              <a:buFontTx/>
              <a:buChar char="•"/>
            </a:pPr>
            <a:endParaRPr lang="pt-BR" altLang="pt-BR" sz="1400" dirty="0">
              <a:ea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Palestras, em parceria com a Escola de Governo, sobre setembro amarelo, outubro rosa e novembro azul, para os servidores.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xmlns="" id="{506EE1F3-0C93-FF72-E796-6C428FFFA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8802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3">
            <a:extLst>
              <a:ext uri="{FF2B5EF4-FFF2-40B4-BE49-F238E27FC236}">
                <a16:creationId xmlns:a16="http://schemas.microsoft.com/office/drawing/2014/main" xmlns="" id="{11F6D641-54F4-BBB0-9F4E-497BAA206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8802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807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0488DFC-5EC5-D519-A7E7-F924A27F5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57525"/>
            <a:ext cx="10515600" cy="3638550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15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Semana Interna de Prevenção de Acidentes do Trabalho 2023 - palestras realizadas por servidores e parceria com o SENAC para realização de 03 teatros para conscientização a respeito de biossegurança, ergonomia e Lei Lucas.</a:t>
            </a:r>
          </a:p>
          <a:p>
            <a:pPr>
              <a:lnSpc>
                <a:spcPct val="115000"/>
              </a:lnSpc>
            </a:pPr>
            <a:r>
              <a:rPr lang="pt-BR" sz="15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Segurança do trabalho, em parceria com o prof. Gustavo </a:t>
            </a:r>
            <a:r>
              <a:rPr lang="pt-BR" sz="15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Nackabar</a:t>
            </a:r>
            <a:r>
              <a:rPr lang="pt-BR" sz="15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da secretaria de esportes, realizou ginástica laboral em diversos setores da prefeitura.</a:t>
            </a:r>
          </a:p>
          <a:p>
            <a:pPr>
              <a:lnSpc>
                <a:spcPct val="115000"/>
              </a:lnSpc>
            </a:pPr>
            <a:r>
              <a:rPr lang="pt-BR" sz="15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Apoio a diversas secretarias nas questões de saúde e segurança do trabalho.</a:t>
            </a:r>
          </a:p>
          <a:p>
            <a:pPr>
              <a:lnSpc>
                <a:spcPct val="115000"/>
              </a:lnSpc>
            </a:pPr>
            <a:r>
              <a:rPr lang="pt-BR" sz="15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Apoio a diversas secretarias nas questões relacionamento interpessoal entre gestores e servidores, com a assistente social e o psicólogo da Casa do Servidor.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15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Contratação de empresa para montagem dos laudos técnicos que precisam ser revistos ou refeitos por serem muito antigos ou estarem defasados, sendo eles: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pt-BR" sz="15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PGR (Programa Gerenciamento de Riscos)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pt-BR" sz="15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PCMSO (Programa Controle Médico Saúde Ocupacional)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pt-BR" sz="15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LTCAT (Laudo Técnico de Condições Ambientais do Trabalho)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pt-BR" sz="15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LIP (Laudo de Insalubridade e Periculosidade)</a:t>
            </a:r>
          </a:p>
          <a:p>
            <a:endParaRPr lang="pt-BR" dirty="0"/>
          </a:p>
        </p:txBody>
      </p:sp>
      <p:pic>
        <p:nvPicPr>
          <p:cNvPr id="4" name="Imagem 25">
            <a:extLst>
              <a:ext uri="{FF2B5EF4-FFF2-40B4-BE49-F238E27FC236}">
                <a16:creationId xmlns:a16="http://schemas.microsoft.com/office/drawing/2014/main" xmlns="" id="{3C47015B-5FAB-454B-2B15-72E626B5D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" r="20918"/>
          <a:stretch>
            <a:fillRect/>
          </a:stretch>
        </p:blipFill>
        <p:spPr bwMode="auto">
          <a:xfrm>
            <a:off x="1488896" y="161925"/>
            <a:ext cx="2971800" cy="26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1">
            <a:extLst>
              <a:ext uri="{FF2B5EF4-FFF2-40B4-BE49-F238E27FC236}">
                <a16:creationId xmlns:a16="http://schemas.microsoft.com/office/drawing/2014/main" xmlns="" id="{8156D727-30C0-2013-4AE3-47FBC56AB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9" r="6532"/>
          <a:stretch>
            <a:fillRect/>
          </a:stretch>
        </p:blipFill>
        <p:spPr bwMode="auto">
          <a:xfrm>
            <a:off x="4611855" y="161925"/>
            <a:ext cx="2968289" cy="26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26">
            <a:extLst>
              <a:ext uri="{FF2B5EF4-FFF2-40B4-BE49-F238E27FC236}">
                <a16:creationId xmlns:a16="http://schemas.microsoft.com/office/drawing/2014/main" xmlns="" id="{4E7BFAC0-75B6-7513-3810-8C7360B8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1"/>
          <a:stretch>
            <a:fillRect/>
          </a:stretch>
        </p:blipFill>
        <p:spPr bwMode="auto">
          <a:xfrm>
            <a:off x="7731303" y="161925"/>
            <a:ext cx="2825238" cy="26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65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FFB1D0A7-7C61-9D2A-E78B-8CD620194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80974"/>
            <a:ext cx="8858250" cy="6677025"/>
          </a:xfrm>
        </p:spPr>
      </p:pic>
    </p:spTree>
    <p:extLst>
      <p:ext uri="{BB962C8B-B14F-4D97-AF65-F5344CB8AC3E}">
        <p14:creationId xmlns:p14="http://schemas.microsoft.com/office/powerpoint/2010/main" val="281082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193603" y="2274838"/>
            <a:ext cx="580479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SemiBold" panose="020B0502040204020203" pitchFamily="34" charset="0"/>
              </a:rPr>
              <a:t>Almoxarifado</a:t>
            </a:r>
          </a:p>
          <a:p>
            <a:pPr algn="ctr"/>
            <a:r>
              <a:rPr lang="pt-BR" sz="7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SemiBold" panose="020B0502040204020203" pitchFamily="34" charset="0"/>
              </a:rPr>
              <a:t>Central</a:t>
            </a:r>
          </a:p>
        </p:txBody>
      </p:sp>
    </p:spTree>
    <p:extLst>
      <p:ext uri="{BB962C8B-B14F-4D97-AF65-F5344CB8AC3E}">
        <p14:creationId xmlns:p14="http://schemas.microsoft.com/office/powerpoint/2010/main" val="2134803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11260" y="3282678"/>
            <a:ext cx="8011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 Narrow" panose="020B0606020202030204" pitchFamily="34" charset="0"/>
              </a:rPr>
              <a:t>Almoxarifado é o local destinado à guarda e conservação de materiais ou produtos com objetivo de suprir as necessidades operacionais internas dos setores P.M. Salto.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910" y="4085725"/>
            <a:ext cx="2482249" cy="186168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410" y="4070214"/>
            <a:ext cx="2502931" cy="187719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003" y="1168065"/>
            <a:ext cx="2566270" cy="153787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472" y="1168065"/>
            <a:ext cx="2054542" cy="154090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937" y="4110794"/>
            <a:ext cx="2469506" cy="1852129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>
            <a:off x="1082180" y="970972"/>
            <a:ext cx="1129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864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852602" y="1726965"/>
            <a:ext cx="3468626" cy="80394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1852602" y="1867327"/>
            <a:ext cx="3468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Almoxarifado – ADM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644069" y="585139"/>
            <a:ext cx="273183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Materiais e utilizadores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88485" y="2869034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Material de Higiene e Limpeza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2118271" y="5139236"/>
            <a:ext cx="2021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Material de Escritório - ADM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792838" y="3777114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Café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2612502" y="423115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Açúcar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2996654" y="3323074"/>
            <a:ext cx="1035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Descartáveis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2365694" y="4685194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Papel Sulfite</a:t>
            </a:r>
          </a:p>
        </p:txBody>
      </p:sp>
      <p:cxnSp>
        <p:nvCxnSpPr>
          <p:cNvPr id="10" name="Conector angulado 9"/>
          <p:cNvCxnSpPr>
            <a:endCxn id="31" idx="1"/>
          </p:cNvCxnSpPr>
          <p:nvPr/>
        </p:nvCxnSpPr>
        <p:spPr>
          <a:xfrm rot="16200000" flipH="1">
            <a:off x="647855" y="3822709"/>
            <a:ext cx="2762220" cy="178611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do 16"/>
          <p:cNvCxnSpPr>
            <a:endCxn id="38" idx="1"/>
          </p:cNvCxnSpPr>
          <p:nvPr/>
        </p:nvCxnSpPr>
        <p:spPr>
          <a:xfrm rot="16200000" flipH="1">
            <a:off x="1102061" y="3575449"/>
            <a:ext cx="2308179" cy="219088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do 18"/>
          <p:cNvCxnSpPr>
            <a:endCxn id="36" idx="1"/>
          </p:cNvCxnSpPr>
          <p:nvPr/>
        </p:nvCxnSpPr>
        <p:spPr>
          <a:xfrm rot="16200000" flipH="1">
            <a:off x="1581975" y="3354516"/>
            <a:ext cx="1837478" cy="223575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angulado 40"/>
          <p:cNvCxnSpPr>
            <a:endCxn id="32" idx="1"/>
          </p:cNvCxnSpPr>
          <p:nvPr/>
        </p:nvCxnSpPr>
        <p:spPr>
          <a:xfrm rot="16200000" flipH="1">
            <a:off x="2008841" y="3147006"/>
            <a:ext cx="1383436" cy="184558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angulado 42"/>
          <p:cNvCxnSpPr>
            <a:endCxn id="37" idx="1"/>
          </p:cNvCxnSpPr>
          <p:nvPr/>
        </p:nvCxnSpPr>
        <p:spPr>
          <a:xfrm rot="16200000" flipH="1">
            <a:off x="2464300" y="2944608"/>
            <a:ext cx="929397" cy="135311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angulado 44"/>
          <p:cNvCxnSpPr>
            <a:endCxn id="4" idx="1"/>
          </p:cNvCxnSpPr>
          <p:nvPr/>
        </p:nvCxnSpPr>
        <p:spPr>
          <a:xfrm rot="16200000" flipH="1">
            <a:off x="2962781" y="2697218"/>
            <a:ext cx="492017" cy="159392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ângulo 45"/>
          <p:cNvSpPr/>
          <p:nvPr/>
        </p:nvSpPr>
        <p:spPr>
          <a:xfrm>
            <a:off x="6109792" y="2589628"/>
            <a:ext cx="47120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Gabinete do Prefeito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de Ação Social e Cidadania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de Administração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de Cultura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da Defesa Social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de Desenvolvimento Econômico, Trabalho, Tecnologia e Inovação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de Desenvolvimento Urbano</a:t>
            </a:r>
          </a:p>
          <a:p>
            <a:r>
              <a:rPr lang="pt-BR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Secretaria de Educação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de Esportes e Lazer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de Finanças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de Governo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de Meio Ambiente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de Assuntos Jurídicos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Secretario de Obras e Serviços Públicos</a:t>
            </a:r>
          </a:p>
          <a:p>
            <a:r>
              <a:rPr lang="pt-BR" sz="1200" dirty="0">
                <a:solidFill>
                  <a:schemeClr val="accent6"/>
                </a:solidFill>
                <a:latin typeface="Arial Narrow" panose="020B0606020202030204" pitchFamily="34" charset="0"/>
              </a:rPr>
              <a:t>Secretaria de Saúde</a:t>
            </a:r>
          </a:p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Secretaria de Turismo</a:t>
            </a:r>
          </a:p>
        </p:txBody>
      </p:sp>
      <p:sp>
        <p:nvSpPr>
          <p:cNvPr id="47" name="Chave direita 46"/>
          <p:cNvSpPr/>
          <p:nvPr/>
        </p:nvSpPr>
        <p:spPr>
          <a:xfrm>
            <a:off x="5577754" y="2600587"/>
            <a:ext cx="406202" cy="2977306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reto 19"/>
          <p:cNvCxnSpPr/>
          <p:nvPr/>
        </p:nvCxnSpPr>
        <p:spPr>
          <a:xfrm>
            <a:off x="973123" y="970972"/>
            <a:ext cx="2273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875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852602" y="1726965"/>
            <a:ext cx="3468626" cy="80394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1852602" y="1867327"/>
            <a:ext cx="3468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Almoxarifado – ADM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803570" y="585139"/>
            <a:ext cx="241284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Materiais e volumes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88485" y="2869034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Material de Higiene e Limpeza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2118271" y="5139236"/>
            <a:ext cx="2021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Material de Escritório - ADM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792838" y="3777114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Café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2612502" y="423115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Açúcar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2996654" y="3323074"/>
            <a:ext cx="1035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Descartáveis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2365694" y="4685194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Papel Sulfite</a:t>
            </a:r>
          </a:p>
        </p:txBody>
      </p:sp>
      <p:cxnSp>
        <p:nvCxnSpPr>
          <p:cNvPr id="10" name="Conector angulado 9"/>
          <p:cNvCxnSpPr>
            <a:endCxn id="31" idx="1"/>
          </p:cNvCxnSpPr>
          <p:nvPr/>
        </p:nvCxnSpPr>
        <p:spPr>
          <a:xfrm rot="16200000" flipH="1">
            <a:off x="647855" y="3822709"/>
            <a:ext cx="2762220" cy="178611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do 16"/>
          <p:cNvCxnSpPr>
            <a:endCxn id="38" idx="1"/>
          </p:cNvCxnSpPr>
          <p:nvPr/>
        </p:nvCxnSpPr>
        <p:spPr>
          <a:xfrm rot="16200000" flipH="1">
            <a:off x="1102061" y="3575449"/>
            <a:ext cx="2308179" cy="219088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do 18"/>
          <p:cNvCxnSpPr>
            <a:endCxn id="36" idx="1"/>
          </p:cNvCxnSpPr>
          <p:nvPr/>
        </p:nvCxnSpPr>
        <p:spPr>
          <a:xfrm rot="16200000" flipH="1">
            <a:off x="1581975" y="3354516"/>
            <a:ext cx="1837478" cy="223575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angulado 40"/>
          <p:cNvCxnSpPr>
            <a:endCxn id="32" idx="1"/>
          </p:cNvCxnSpPr>
          <p:nvPr/>
        </p:nvCxnSpPr>
        <p:spPr>
          <a:xfrm rot="16200000" flipH="1">
            <a:off x="2008841" y="3147006"/>
            <a:ext cx="1383436" cy="184558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angulado 42"/>
          <p:cNvCxnSpPr>
            <a:endCxn id="37" idx="1"/>
          </p:cNvCxnSpPr>
          <p:nvPr/>
        </p:nvCxnSpPr>
        <p:spPr>
          <a:xfrm rot="16200000" flipH="1">
            <a:off x="2464300" y="2944608"/>
            <a:ext cx="929397" cy="135311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angulado 44"/>
          <p:cNvCxnSpPr>
            <a:endCxn id="4" idx="1"/>
          </p:cNvCxnSpPr>
          <p:nvPr/>
        </p:nvCxnSpPr>
        <p:spPr>
          <a:xfrm rot="16200000" flipH="1">
            <a:off x="2962781" y="2697218"/>
            <a:ext cx="492017" cy="159392"/>
          </a:xfrm>
          <a:prstGeom prst="bentConnector2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have direita 46"/>
          <p:cNvSpPr/>
          <p:nvPr/>
        </p:nvSpPr>
        <p:spPr>
          <a:xfrm>
            <a:off x="5577754" y="2600587"/>
            <a:ext cx="406202" cy="2977306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281148" y="2692998"/>
            <a:ext cx="37326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ÁGUA SANITÁRIA FRASCO DE 1 LITRO   </a:t>
            </a:r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  4.903 Frascos </a:t>
            </a:r>
            <a:endParaRPr lang="pt-BR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281148" y="3019300"/>
            <a:ext cx="49349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DESINFETANTE P/ USO EM GERAL GALÃO COM 2 LITROS   </a:t>
            </a:r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  3.050 Galões</a:t>
            </a:r>
            <a:endParaRPr lang="pt-BR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281148" y="3345602"/>
            <a:ext cx="35720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DETERGENTE FRASCO COM 500 ML   </a:t>
            </a:r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  4.500 Frascos</a:t>
            </a:r>
            <a:endParaRPr lang="pt-BR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281148" y="3671904"/>
            <a:ext cx="39928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PAPEL HIGIÊNICO PACOTE COM 4 ROLOS   </a:t>
            </a:r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  10.500 Pacotes</a:t>
            </a:r>
            <a:endParaRPr lang="pt-BR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281148" y="3998206"/>
            <a:ext cx="3181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PAPEL TOALHA (INTERFOLHA)   </a:t>
            </a:r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 6.300 Pacotes</a:t>
            </a:r>
            <a:endParaRPr lang="pt-BR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281148" y="4324508"/>
            <a:ext cx="44435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PAPEL TOALHA PICOTADO PACOTE COM 2 ROLOS   </a:t>
            </a:r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  2.800 Pacotes</a:t>
            </a:r>
            <a:endParaRPr lang="pt-BR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281148" y="4650810"/>
            <a:ext cx="38348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PAPEL SULFITE A4 75G   </a:t>
            </a:r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 3.850 Pacotes  (1.925.000 folhas)</a:t>
            </a:r>
            <a:endParaRPr lang="pt-BR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281148" y="4977112"/>
            <a:ext cx="34403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</a:rPr>
              <a:t>AÇUCAR  -  Pacote 5Kg.   </a:t>
            </a:r>
            <a:r>
              <a:rPr lang="pt-BR" sz="12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  1.210 Pacotes ( 6.050 Kg)</a:t>
            </a:r>
            <a:endParaRPr lang="pt-BR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6281148" y="5303416"/>
            <a:ext cx="3482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rial Narrow" panose="020B0606020202030204" pitchFamily="34" charset="0"/>
              </a:rPr>
              <a:t>PÓ DE CAFÉ  -  Pct. 500g   </a:t>
            </a:r>
            <a:r>
              <a:rPr lang="da-DK" sz="1200" dirty="0">
                <a:solidFill>
                  <a:schemeClr val="bg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  5.710 Pacotes (2.855 Kg)</a:t>
            </a:r>
            <a:endParaRPr lang="pt-BR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405991" y="2169606"/>
            <a:ext cx="25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Período = 01/01  a 31/10/23</a:t>
            </a:r>
          </a:p>
        </p:txBody>
      </p:sp>
      <p:cxnSp>
        <p:nvCxnSpPr>
          <p:cNvPr id="28" name="Conector reto 27"/>
          <p:cNvCxnSpPr/>
          <p:nvPr/>
        </p:nvCxnSpPr>
        <p:spPr>
          <a:xfrm flipV="1">
            <a:off x="1082180" y="954471"/>
            <a:ext cx="1914474" cy="16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762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30626" y="1340854"/>
            <a:ext cx="221086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Novembro 2022 ...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588" y="2164358"/>
            <a:ext cx="3853343" cy="28900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699" y="2978090"/>
            <a:ext cx="3741489" cy="28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190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</TotalTime>
  <Words>1935</Words>
  <Application>Microsoft Office PowerPoint</Application>
  <PresentationFormat>Personalizar</PresentationFormat>
  <Paragraphs>339</Paragraphs>
  <Slides>48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0" baseType="lpstr">
      <vt:lpstr>Tema do Office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GOVERNO DIGITAL</vt:lpstr>
      <vt:lpstr>           </vt:lpstr>
      <vt:lpstr>           </vt:lpstr>
      <vt:lpstr>Apresentação do PowerPoint</vt:lpstr>
      <vt:lpstr>Apresentação do PowerPoint</vt:lpstr>
      <vt:lpstr>Apresentação do PowerPoint</vt:lpstr>
      <vt:lpstr>Apresentação do PowerPoint</vt:lpstr>
      <vt:lpstr>TELECENTROS COMUNITÁRIOS Diretoria de Inclusão Digital</vt:lpstr>
      <vt:lpstr>Os Telecentros possuem:</vt:lpstr>
      <vt:lpstr>Apresentação do PowerPoint</vt:lpstr>
      <vt:lpstr>Apresentação do PowerPoint</vt:lpstr>
      <vt:lpstr>Os Telecentros Comunitários atendem usuários de todas as idades:</vt:lpstr>
      <vt:lpstr>Serviços disponíveis:</vt:lpstr>
      <vt:lpstr>Apresentação do PowerPoint</vt:lpstr>
      <vt:lpstr>Apresentação do PowerPoint</vt:lpstr>
      <vt:lpstr>Apresentação do PowerPoint</vt:lpstr>
      <vt:lpstr>Ações Planejadas</vt:lpstr>
      <vt:lpstr>Casa do Servidor e SESMT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Clodoaldo</cp:lastModifiedBy>
  <cp:revision>73</cp:revision>
  <cp:lastPrinted>2022-12-08T12:34:55Z</cp:lastPrinted>
  <dcterms:created xsi:type="dcterms:W3CDTF">2022-03-29T18:02:55Z</dcterms:created>
  <dcterms:modified xsi:type="dcterms:W3CDTF">2023-11-24T18:17:53Z</dcterms:modified>
</cp:coreProperties>
</file>